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1543" r:id="rId2"/>
    <p:sldId id="1475" r:id="rId3"/>
    <p:sldId id="1546" r:id="rId4"/>
    <p:sldId id="1460" r:id="rId5"/>
    <p:sldId id="1441" r:id="rId6"/>
    <p:sldId id="1547" r:id="rId7"/>
    <p:sldId id="1551" r:id="rId8"/>
    <p:sldId id="1553" r:id="rId9"/>
    <p:sldId id="1556" r:id="rId10"/>
    <p:sldId id="1548" r:id="rId11"/>
    <p:sldId id="1554" r:id="rId12"/>
    <p:sldId id="1476" r:id="rId13"/>
    <p:sldId id="154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B56"/>
    <a:srgbClr val="C91714"/>
    <a:srgbClr val="000062"/>
    <a:srgbClr val="000044"/>
    <a:srgbClr val="13144F"/>
    <a:srgbClr val="F1D9AC"/>
    <a:srgbClr val="59888A"/>
    <a:srgbClr val="0F0D33"/>
    <a:srgbClr val="000047"/>
    <a:srgbClr val="172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1"/>
  </p:normalViewPr>
  <p:slideViewPr>
    <p:cSldViewPr snapToGrid="0" snapToObjects="1">
      <p:cViewPr varScale="1">
        <p:scale>
          <a:sx n="65" d="100"/>
          <a:sy n="65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8EFFD-1E37-E84C-902A-686EB05C1792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A47E3-77A0-644C-94BF-49456E8AF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2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A47E3-77A0-644C-94BF-49456E8AF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1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022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52983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A47E3-77A0-644C-94BF-49456E8AF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3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F039-6BF4-0F45-A426-1F8062661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37A6F-A96C-4742-857B-50741447C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D96A9-61C2-2A40-9691-6FF00A1E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5BA38-2F63-CB4A-A550-4B7B5B30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A2C6-5D52-154D-A32A-2880271D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1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2673-FDD9-024D-B554-7F5BD497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97F78-12E4-0545-989F-EC5D38033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C275-51F4-EA40-9115-54EA17C6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3FD4E-61A5-DA4E-A063-1598DC8F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40FF2-3584-4943-964D-F8B89744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6398F-42FE-E94F-A2D9-258BDD59F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B70F5-68C3-484D-B7DE-36DA8D3A2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B0DC6-EB13-CE4E-A5A5-46763029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CA0B3-FA18-C94A-81D1-B2F9DA43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2C9CA-ACDE-874F-8257-53220878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11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222203" y="6256701"/>
            <a:ext cx="384047" cy="38404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106" y="6265633"/>
            <a:ext cx="610241" cy="366183"/>
          </a:xfrm>
          <a:prstGeom prst="rect">
            <a:avLst/>
          </a:prstGeom>
        </p:spPr>
        <p:txBody>
          <a:bodyPr anchor="ctr"/>
          <a:lstStyle>
            <a:lvl1pPr algn="ctr">
              <a:defRPr sz="1333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5A99-5631-D346-869F-0CC5BA69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36943-EB75-5F4B-BC5A-DC9EE301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4A912-62E8-5F4D-A00A-01BD155D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61647-27C0-884E-BF94-2E45D023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F97F3-6545-0946-813D-3A3C8F8D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8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024E-6A49-E94C-A7D9-F19C7FD04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96A13-EF42-BE44-9EAA-2FAFCB86B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45964-0DF6-5B47-B7F4-D3DB2022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22060-3A77-5745-B0E1-D3C9F3A8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67763-8EB5-884F-B0ED-06C6CC7D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0ECE-A9A8-354B-880C-36C3AF8A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7447A-B1BD-794D-8D41-AE4E6FFB6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A6189-BF84-F64C-82AF-E77108B2D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F37D9-CA0F-A74E-95AE-93BE46C2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57ACE-7D8E-2144-9070-2B62F0A0E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46FA9-4A76-1F42-91EE-48E8121B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7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B2349-0737-9B42-9730-AD38AE04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D19CA-C51B-DA4D-BB63-7F75EB383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D08B6-939E-124D-8BBA-0FD9A0B95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8E062-C310-BC4E-BD88-659A4653D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4CA3D-880E-9D43-8751-D277E04BD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78FB0-0C53-8240-8485-DD616065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3DFCF2-1172-A040-9681-53539A2C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EC144-E844-C447-BC81-1A836FEB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589A-FAC4-C640-969F-4F6318DC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1616E-46E9-3C46-ADC1-D2D9EF0C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CBAD9-132F-DA46-A8B5-1AB30349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855EF-02BB-5744-A306-702C6F09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9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38DC3-BE11-AB49-B2DB-A01BB0E0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68E50-A020-3348-ACD1-792DA2AE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2BEB4-AD52-B34E-9068-E34E6138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2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5D35-884F-A84C-917F-9B786090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4E9-30A0-BC4D-AEF5-1E2C429B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CC0E3-BDBC-0F43-8127-1185712E0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9D894-27F2-B148-88FD-B4BE65F9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28B83-37D4-5D4B-8453-9D1D79F2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3B913-44BC-6145-89E4-7C398F1E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7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92F3-803B-7542-BA4E-7464376F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547F8-0A49-1549-A8BE-F71AB815D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2D73-EFA2-B54A-90AB-B61A63583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CEFA-571A-C24C-B3FC-76B920D5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90B06-7214-8F49-862F-7E98014D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5A10A-AC2D-224E-869C-EB33A3EB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706E0-80A5-3C49-B9C9-854AA3FF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CD947-1AB2-DD4E-BEB8-8BDF8F5D9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8BD58-687B-C747-94EA-242177C73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6EC17-D162-4A47-96FC-0BBF000B1B3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05DF4-75D3-874C-BD2F-F0D4B362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3B6D-AD52-8141-99BF-B6D4C06D5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0BAA-5882-A34B-A65F-C3E994EB0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3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1.png"/><Relationship Id="rId1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sv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jp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 sitting on top of a runway&#10;&#10;Description automatically generated">
            <a:extLst>
              <a:ext uri="{FF2B5EF4-FFF2-40B4-BE49-F238E27FC236}">
                <a16:creationId xmlns:a16="http://schemas.microsoft.com/office/drawing/2014/main" id="{903C0783-F19D-1D49-80B4-F5B9E0111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9" t="3598" r="6510" b="444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055855-5567-E249-8BF1-90F17DC39D0B}"/>
              </a:ext>
            </a:extLst>
          </p:cNvPr>
          <p:cNvSpPr/>
          <p:nvPr/>
        </p:nvSpPr>
        <p:spPr>
          <a:xfrm>
            <a:off x="2865833" y="2300287"/>
            <a:ext cx="6460330" cy="298608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2DC-E99F-2B40-8B13-6B66B9EFE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1580" y="3185318"/>
            <a:ext cx="5828861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EA188A-4085-3243-8F31-5C5F235F21F4}"/>
              </a:ext>
            </a:extLst>
          </p:cNvPr>
          <p:cNvSpPr txBox="1"/>
          <p:nvPr/>
        </p:nvSpPr>
        <p:spPr>
          <a:xfrm>
            <a:off x="5289944" y="4296102"/>
            <a:ext cx="161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angla MN" pitchFamily="2" charset="0"/>
                <a:cs typeface="Bangla MN" pitchFamily="2" charset="0"/>
              </a:rPr>
              <a:t>TEAM 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052653-C3EC-A444-84E7-AC90589BC18B}"/>
              </a:ext>
            </a:extLst>
          </p:cNvPr>
          <p:cNvCxnSpPr/>
          <p:nvPr/>
        </p:nvCxnSpPr>
        <p:spPr>
          <a:xfrm>
            <a:off x="4910135" y="4057651"/>
            <a:ext cx="2571750" cy="0"/>
          </a:xfrm>
          <a:prstGeom prst="line">
            <a:avLst/>
          </a:prstGeom>
          <a:ln w="28575">
            <a:solidFill>
              <a:srgbClr val="000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49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2853B633-7FC2-C043-8500-E1EED6F51BC4}"/>
              </a:ext>
            </a:extLst>
          </p:cNvPr>
          <p:cNvSpPr txBox="1">
            <a:spLocks/>
          </p:cNvSpPr>
          <p:nvPr/>
        </p:nvSpPr>
        <p:spPr>
          <a:xfrm>
            <a:off x="3796704" y="295572"/>
            <a:ext cx="4598592" cy="47136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Predictive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43C3B3-9723-344A-A3D7-4D608D645249}"/>
              </a:ext>
            </a:extLst>
          </p:cNvPr>
          <p:cNvGrpSpPr/>
          <p:nvPr/>
        </p:nvGrpSpPr>
        <p:grpSpPr>
          <a:xfrm rot="5400000">
            <a:off x="6038852" y="-5007411"/>
            <a:ext cx="114301" cy="12192000"/>
            <a:chOff x="5981700" y="-5334000"/>
            <a:chExt cx="114301" cy="12192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72740C8-B646-3048-9020-059A6C7BB8F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" y="762000"/>
              <a:ext cx="12191999" cy="0"/>
            </a:xfrm>
            <a:prstGeom prst="line">
              <a:avLst/>
            </a:prstGeom>
            <a:ln w="38100">
              <a:solidFill>
                <a:srgbClr val="00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799E26F-F623-0A48-942D-618E66DFC55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14300" y="762000"/>
              <a:ext cx="12192000" cy="0"/>
            </a:xfrm>
            <a:prstGeom prst="line">
              <a:avLst/>
            </a:prstGeom>
            <a:ln w="38100">
              <a:solidFill>
                <a:srgbClr val="C917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A6D244D-59B3-7E43-AB97-CAED083DFC00}"/>
              </a:ext>
            </a:extLst>
          </p:cNvPr>
          <p:cNvSpPr/>
          <p:nvPr/>
        </p:nvSpPr>
        <p:spPr>
          <a:xfrm>
            <a:off x="3023107" y="1260039"/>
            <a:ext cx="6145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+mj-lt"/>
              </a:rPr>
              <a:t>2</a:t>
            </a:r>
            <a:r>
              <a:rPr lang="en-US" sz="3200" baseline="30000" dirty="0">
                <a:solidFill>
                  <a:srgbClr val="C00000"/>
                </a:solidFill>
                <a:latin typeface="+mj-lt"/>
              </a:rPr>
              <a:t>nd</a:t>
            </a:r>
            <a:r>
              <a:rPr lang="en-US" sz="3200" dirty="0">
                <a:solidFill>
                  <a:srgbClr val="C00000"/>
                </a:solidFill>
                <a:latin typeface="+mj-lt"/>
              </a:rPr>
              <a:t> Approach: Keyword optimization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E850AD-261F-7540-845F-55E146F1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76" y="2038890"/>
            <a:ext cx="6573837" cy="4643647"/>
          </a:xfrm>
          <a:prstGeom prst="rect">
            <a:avLst/>
          </a:prstGeom>
        </p:spPr>
      </p:pic>
      <p:pic>
        <p:nvPicPr>
          <p:cNvPr id="35" name="Picture 34" descr="A close up of a map&#10;&#10;Description automatically generated">
            <a:extLst>
              <a:ext uri="{FF2B5EF4-FFF2-40B4-BE49-F238E27FC236}">
                <a16:creationId xmlns:a16="http://schemas.microsoft.com/office/drawing/2014/main" id="{4ADD5DE2-DC0A-FC47-9405-0209E2A4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934"/>
            <a:ext cx="7676354" cy="459076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1C39-08DE-C141-AB05-44ACFB4D43A7}"/>
              </a:ext>
            </a:extLst>
          </p:cNvPr>
          <p:cNvGrpSpPr/>
          <p:nvPr/>
        </p:nvGrpSpPr>
        <p:grpSpPr>
          <a:xfrm>
            <a:off x="7350646" y="2038890"/>
            <a:ext cx="4282418" cy="4511843"/>
            <a:chOff x="7350646" y="2038890"/>
            <a:chExt cx="4282418" cy="451184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C014B2-A3A6-8E45-ADFF-B8C5D9B80771}"/>
                </a:ext>
              </a:extLst>
            </p:cNvPr>
            <p:cNvGrpSpPr/>
            <p:nvPr/>
          </p:nvGrpSpPr>
          <p:grpSpPr>
            <a:xfrm>
              <a:off x="7350646" y="2038890"/>
              <a:ext cx="4282418" cy="4511843"/>
              <a:chOff x="7406065" y="2108000"/>
              <a:chExt cx="4282418" cy="45118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8DE8B13-026D-9044-831A-DDD7B4621534}"/>
                  </a:ext>
                </a:extLst>
              </p:cNvPr>
              <p:cNvGrpSpPr/>
              <p:nvPr/>
            </p:nvGrpSpPr>
            <p:grpSpPr>
              <a:xfrm>
                <a:off x="7406065" y="2108000"/>
                <a:ext cx="4282418" cy="4511843"/>
                <a:chOff x="7394190" y="2342972"/>
                <a:chExt cx="4282418" cy="451184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28D39F5-92DD-9B4A-9A23-2B32E46EF9D0}"/>
                    </a:ext>
                  </a:extLst>
                </p:cNvPr>
                <p:cNvSpPr/>
                <p:nvPr/>
              </p:nvSpPr>
              <p:spPr>
                <a:xfrm>
                  <a:off x="7394190" y="2342972"/>
                  <a:ext cx="597903" cy="58477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FontAwesome" pitchFamily="2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B2904F5-6B34-164D-8888-FC2192617ECB}"/>
                    </a:ext>
                  </a:extLst>
                </p:cNvPr>
                <p:cNvSpPr/>
                <p:nvPr/>
              </p:nvSpPr>
              <p:spPr>
                <a:xfrm>
                  <a:off x="7394190" y="3133517"/>
                  <a:ext cx="597903" cy="58477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FontAwesome" pitchFamily="2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5E5D566-3A2D-0F42-AEAE-9EC829E3E735}"/>
                    </a:ext>
                  </a:extLst>
                </p:cNvPr>
                <p:cNvSpPr/>
                <p:nvPr/>
              </p:nvSpPr>
              <p:spPr>
                <a:xfrm>
                  <a:off x="7394190" y="3924062"/>
                  <a:ext cx="597903" cy="58477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FontAwesome" pitchFamily="2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96E18C7-EE5E-7748-A033-7C71BC319406}"/>
                    </a:ext>
                  </a:extLst>
                </p:cNvPr>
                <p:cNvSpPr/>
                <p:nvPr/>
              </p:nvSpPr>
              <p:spPr>
                <a:xfrm>
                  <a:off x="7394190" y="4714607"/>
                  <a:ext cx="597903" cy="58477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FontAwesome" pitchFamily="2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3C8B728-5469-D241-9995-9EF4E427CBDB}"/>
                    </a:ext>
                  </a:extLst>
                </p:cNvPr>
                <p:cNvSpPr/>
                <p:nvPr/>
              </p:nvSpPr>
              <p:spPr>
                <a:xfrm>
                  <a:off x="7394190" y="5505152"/>
                  <a:ext cx="597903" cy="58477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FontAwesome" pitchFamily="2" charset="0"/>
                  </a:endParaRPr>
                </a:p>
              </p:txBody>
            </p: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B05C9C7-3D90-9445-A3D8-302D4C3F7B74}"/>
                    </a:ext>
                  </a:extLst>
                </p:cNvPr>
                <p:cNvSpPr txBox="1"/>
                <p:nvPr/>
              </p:nvSpPr>
              <p:spPr>
                <a:xfrm>
                  <a:off x="8137757" y="3233518"/>
                  <a:ext cx="35388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Grouping keywords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FA4CB85-A48E-0B48-96E3-185A059A4D60}"/>
                    </a:ext>
                  </a:extLst>
                </p:cNvPr>
                <p:cNvSpPr txBox="1"/>
                <p:nvPr/>
              </p:nvSpPr>
              <p:spPr>
                <a:xfrm>
                  <a:off x="7539860" y="2399064"/>
                  <a:ext cx="4522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+mj-lt"/>
                    </a:rPr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65AF09-811A-FA4D-B788-4F0E30092575}"/>
                    </a:ext>
                  </a:extLst>
                </p:cNvPr>
                <p:cNvSpPr txBox="1"/>
                <p:nvPr/>
              </p:nvSpPr>
              <p:spPr>
                <a:xfrm>
                  <a:off x="7539860" y="3195071"/>
                  <a:ext cx="4522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+mj-lt"/>
                    </a:rPr>
                    <a:t>2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3934D0-CAE8-354E-A7B4-0F1C35A9F677}"/>
                    </a:ext>
                  </a:extLst>
                </p:cNvPr>
                <p:cNvSpPr txBox="1"/>
                <p:nvPr/>
              </p:nvSpPr>
              <p:spPr>
                <a:xfrm>
                  <a:off x="7539859" y="3985616"/>
                  <a:ext cx="4522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+mj-lt"/>
                    </a:rPr>
                    <a:t>3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E35624-D95A-6F46-BD28-3789DEAB3029}"/>
                    </a:ext>
                  </a:extLst>
                </p:cNvPr>
                <p:cNvSpPr txBox="1"/>
                <p:nvPr/>
              </p:nvSpPr>
              <p:spPr>
                <a:xfrm>
                  <a:off x="7539858" y="4784007"/>
                  <a:ext cx="4522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+mj-lt"/>
                    </a:rPr>
                    <a:t>4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C2B90C4-DF17-EA4F-80C0-73E022CFC351}"/>
                    </a:ext>
                  </a:extLst>
                </p:cNvPr>
                <p:cNvSpPr txBox="1"/>
                <p:nvPr/>
              </p:nvSpPr>
              <p:spPr>
                <a:xfrm>
                  <a:off x="7539858" y="5566706"/>
                  <a:ext cx="4522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+mj-lt"/>
                    </a:rPr>
                    <a:t>5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C53332B-7CDC-514E-9A1B-3FDECA61DA92}"/>
                    </a:ext>
                  </a:extLst>
                </p:cNvPr>
                <p:cNvSpPr txBox="1"/>
                <p:nvPr/>
              </p:nvSpPr>
              <p:spPr>
                <a:xfrm>
                  <a:off x="8137757" y="2470529"/>
                  <a:ext cx="35388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Profit margin 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8C36385-3E0A-5045-9908-5F183D1FEDB2}"/>
                    </a:ext>
                  </a:extLst>
                </p:cNvPr>
                <p:cNvSpPr txBox="1"/>
                <p:nvPr/>
              </p:nvSpPr>
              <p:spPr>
                <a:xfrm>
                  <a:off x="8137761" y="4021854"/>
                  <a:ext cx="35388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Scatter plot and trend line 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E46EC0F-36F6-8D47-B159-E1AC453190E8}"/>
                    </a:ext>
                  </a:extLst>
                </p:cNvPr>
                <p:cNvSpPr txBox="1"/>
                <p:nvPr/>
              </p:nvSpPr>
              <p:spPr>
                <a:xfrm>
                  <a:off x="8137759" y="4806939"/>
                  <a:ext cx="35388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Profit margin function 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3225052-EBCC-AD4E-995D-78667D7B820A}"/>
                    </a:ext>
                  </a:extLst>
                </p:cNvPr>
                <p:cNvSpPr txBox="1"/>
                <p:nvPr/>
              </p:nvSpPr>
              <p:spPr>
                <a:xfrm>
                  <a:off x="8137759" y="5628261"/>
                  <a:ext cx="35388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 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F930DF-06CA-E448-AEAA-BB94016835EB}"/>
                    </a:ext>
                  </a:extLst>
                </p:cNvPr>
                <p:cNvSpPr txBox="1"/>
                <p:nvPr/>
              </p:nvSpPr>
              <p:spPr>
                <a:xfrm>
                  <a:off x="8137757" y="5607497"/>
                  <a:ext cx="35388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Optimize function 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3DA0CCF-F9E6-9F4E-80F8-C504D642AB31}"/>
                    </a:ext>
                  </a:extLst>
                </p:cNvPr>
                <p:cNvSpPr txBox="1"/>
                <p:nvPr/>
              </p:nvSpPr>
              <p:spPr>
                <a:xfrm>
                  <a:off x="8137757" y="6362373"/>
                  <a:ext cx="35388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Cutoff point              </a:t>
                  </a:r>
                  <a:r>
                    <a:rPr lang="en-US" sz="2000" dirty="0">
                      <a:solidFill>
                        <a:srgbClr val="C91714"/>
                      </a:solidFill>
                      <a:latin typeface="+mj-lt"/>
                    </a:rPr>
                    <a:t>17.78 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29DBDA6-B3C0-2543-859B-66FC8CDDE08F}"/>
                    </a:ext>
                  </a:extLst>
                </p:cNvPr>
                <p:cNvSpPr/>
                <p:nvPr/>
              </p:nvSpPr>
              <p:spPr>
                <a:xfrm>
                  <a:off x="7394190" y="6270041"/>
                  <a:ext cx="597903" cy="58477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FontAwesome" pitchFamily="2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C18EEE1-B3BC-B64F-A6D0-87C294036BCB}"/>
                    </a:ext>
                  </a:extLst>
                </p:cNvPr>
                <p:cNvSpPr txBox="1"/>
                <p:nvPr/>
              </p:nvSpPr>
              <p:spPr>
                <a:xfrm>
                  <a:off x="7539858" y="6331595"/>
                  <a:ext cx="4522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+mj-lt"/>
                    </a:rPr>
                    <a:t>6</a:t>
                  </a:r>
                </a:p>
              </p:txBody>
            </p: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F4CCEDF-6BEC-E247-929E-44FE7ACD124E}"/>
                  </a:ext>
                </a:extLst>
              </p:cNvPr>
              <p:cNvCxnSpPr/>
              <p:nvPr/>
            </p:nvCxnSpPr>
            <p:spPr>
              <a:xfrm>
                <a:off x="9535886" y="6327455"/>
                <a:ext cx="641267" cy="0"/>
              </a:xfrm>
              <a:prstGeom prst="straightConnector1">
                <a:avLst/>
              </a:prstGeom>
              <a:ln w="28575">
                <a:solidFill>
                  <a:srgbClr val="C917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442FE-0026-1B4F-BFF3-0468EC40A3BE}"/>
                </a:ext>
              </a:extLst>
            </p:cNvPr>
            <p:cNvSpPr txBox="1"/>
            <p:nvPr/>
          </p:nvSpPr>
          <p:spPr>
            <a:xfrm>
              <a:off x="8141414" y="4805511"/>
              <a:ext cx="324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j-lt"/>
                </a:rPr>
                <a:t>y = -0.0014x </a:t>
              </a:r>
              <a:r>
                <a:rPr lang="en-US" baseline="30000" dirty="0">
                  <a:solidFill>
                    <a:srgbClr val="C00000"/>
                  </a:solidFill>
                  <a:latin typeface="+mj-lt"/>
                </a:rPr>
                <a:t>2</a:t>
              </a:r>
              <a:r>
                <a:rPr lang="en-US" dirty="0">
                  <a:solidFill>
                    <a:srgbClr val="C00000"/>
                  </a:solidFill>
                  <a:latin typeface="+mj-lt"/>
                </a:rPr>
                <a:t> + 0.0498x - 0.141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0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4815AF0-60C9-E346-ACDA-7E7A8FDB789B}"/>
              </a:ext>
            </a:extLst>
          </p:cNvPr>
          <p:cNvGrpSpPr/>
          <p:nvPr/>
        </p:nvGrpSpPr>
        <p:grpSpPr>
          <a:xfrm rot="5400000">
            <a:off x="6038852" y="-5007411"/>
            <a:ext cx="114301" cy="12192000"/>
            <a:chOff x="5981700" y="-5334000"/>
            <a:chExt cx="114301" cy="12192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60F13B-726F-844F-B521-5B01904357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" y="762000"/>
              <a:ext cx="12191999" cy="0"/>
            </a:xfrm>
            <a:prstGeom prst="line">
              <a:avLst/>
            </a:prstGeom>
            <a:ln w="38100">
              <a:solidFill>
                <a:srgbClr val="00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537E2C-C20A-6A4D-BB71-B3D0FF10125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14300" y="762000"/>
              <a:ext cx="12192000" cy="0"/>
            </a:xfrm>
            <a:prstGeom prst="line">
              <a:avLst/>
            </a:prstGeom>
            <a:ln w="38100">
              <a:solidFill>
                <a:srgbClr val="C917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21">
            <a:extLst>
              <a:ext uri="{FF2B5EF4-FFF2-40B4-BE49-F238E27FC236}">
                <a16:creationId xmlns:a16="http://schemas.microsoft.com/office/drawing/2014/main" id="{9FD66764-48F3-324C-BB26-814E5CD4DB67}"/>
              </a:ext>
            </a:extLst>
          </p:cNvPr>
          <p:cNvSpPr txBox="1">
            <a:spLocks/>
          </p:cNvSpPr>
          <p:nvPr/>
        </p:nvSpPr>
        <p:spPr>
          <a:xfrm>
            <a:off x="3796704" y="295572"/>
            <a:ext cx="4598592" cy="47136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Predictive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512F24-319B-764F-88E7-C1FE604F3A23}"/>
              </a:ext>
            </a:extLst>
          </p:cNvPr>
          <p:cNvGrpSpPr/>
          <p:nvPr/>
        </p:nvGrpSpPr>
        <p:grpSpPr>
          <a:xfrm>
            <a:off x="1147256" y="1537060"/>
            <a:ext cx="10590212" cy="2501938"/>
            <a:chOff x="800893" y="1537060"/>
            <a:chExt cx="10590212" cy="2501938"/>
          </a:xfrm>
        </p:grpSpPr>
        <p:pic>
          <p:nvPicPr>
            <p:cNvPr id="3" name="Picture 2" descr="A picture containing street&#10;&#10;Description automatically generated">
              <a:extLst>
                <a:ext uri="{FF2B5EF4-FFF2-40B4-BE49-F238E27FC236}">
                  <a16:creationId xmlns:a16="http://schemas.microsoft.com/office/drawing/2014/main" id="{76C1E91D-B90F-544C-A179-0E7FB98F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893" y="1537060"/>
              <a:ext cx="10590212" cy="25019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6AA026-FE81-3C47-9C5D-3B15979FF9B7}"/>
                </a:ext>
              </a:extLst>
            </p:cNvPr>
            <p:cNvSpPr/>
            <p:nvPr/>
          </p:nvSpPr>
          <p:spPr>
            <a:xfrm>
              <a:off x="1688089" y="3676057"/>
              <a:ext cx="831274" cy="300434"/>
            </a:xfrm>
            <a:prstGeom prst="rect">
              <a:avLst/>
            </a:prstGeom>
            <a:noFill/>
            <a:ln w="38100">
              <a:solidFill>
                <a:srgbClr val="C917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816B38-BBDA-F242-A8BD-4B21BB83661E}"/>
                </a:ext>
              </a:extLst>
            </p:cNvPr>
            <p:cNvSpPr/>
            <p:nvPr/>
          </p:nvSpPr>
          <p:spPr>
            <a:xfrm>
              <a:off x="2575285" y="3676057"/>
              <a:ext cx="831274" cy="300434"/>
            </a:xfrm>
            <a:prstGeom prst="rect">
              <a:avLst/>
            </a:prstGeom>
            <a:noFill/>
            <a:ln w="38100">
              <a:solidFill>
                <a:srgbClr val="C917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687B48-2056-E642-AC25-0D5ECE511251}"/>
                </a:ext>
              </a:extLst>
            </p:cNvPr>
            <p:cNvSpPr/>
            <p:nvPr/>
          </p:nvSpPr>
          <p:spPr>
            <a:xfrm>
              <a:off x="10184349" y="3676057"/>
              <a:ext cx="831274" cy="300434"/>
            </a:xfrm>
            <a:prstGeom prst="rect">
              <a:avLst/>
            </a:prstGeom>
            <a:noFill/>
            <a:ln w="38100">
              <a:solidFill>
                <a:srgbClr val="C917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9E3DF8-FD62-4448-BF06-0539BF788DDB}"/>
              </a:ext>
            </a:extLst>
          </p:cNvPr>
          <p:cNvGrpSpPr/>
          <p:nvPr/>
        </p:nvGrpSpPr>
        <p:grpSpPr>
          <a:xfrm>
            <a:off x="1147257" y="4133471"/>
            <a:ext cx="10590211" cy="2374938"/>
            <a:chOff x="800893" y="4153298"/>
            <a:chExt cx="10590211" cy="2374938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498E5D2-37A6-9B46-B7C4-BD6569A70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893" y="4153298"/>
              <a:ext cx="10590211" cy="23622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C59802-94D0-F241-9865-2268BCA6CF2B}"/>
                </a:ext>
              </a:extLst>
            </p:cNvPr>
            <p:cNvSpPr/>
            <p:nvPr/>
          </p:nvSpPr>
          <p:spPr>
            <a:xfrm>
              <a:off x="1688089" y="6227802"/>
              <a:ext cx="831274" cy="300434"/>
            </a:xfrm>
            <a:prstGeom prst="rect">
              <a:avLst/>
            </a:prstGeom>
            <a:noFill/>
            <a:ln w="38100">
              <a:solidFill>
                <a:srgbClr val="C917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36F930-D1C3-074A-A102-6876DEB59DB9}"/>
                </a:ext>
              </a:extLst>
            </p:cNvPr>
            <p:cNvSpPr/>
            <p:nvPr/>
          </p:nvSpPr>
          <p:spPr>
            <a:xfrm>
              <a:off x="2575285" y="6227802"/>
              <a:ext cx="831274" cy="300434"/>
            </a:xfrm>
            <a:prstGeom prst="rect">
              <a:avLst/>
            </a:prstGeom>
            <a:noFill/>
            <a:ln w="38100">
              <a:solidFill>
                <a:srgbClr val="C917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443A62-CCA8-D14B-852E-50B85153B14E}"/>
                </a:ext>
              </a:extLst>
            </p:cNvPr>
            <p:cNvSpPr/>
            <p:nvPr/>
          </p:nvSpPr>
          <p:spPr>
            <a:xfrm>
              <a:off x="10172154" y="6227802"/>
              <a:ext cx="831274" cy="300434"/>
            </a:xfrm>
            <a:prstGeom prst="rect">
              <a:avLst/>
            </a:prstGeom>
            <a:noFill/>
            <a:ln w="38100">
              <a:solidFill>
                <a:srgbClr val="C917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4C9963-371F-584F-9573-60996091F5AB}"/>
              </a:ext>
            </a:extLst>
          </p:cNvPr>
          <p:cNvSpPr txBox="1"/>
          <p:nvPr/>
        </p:nvSpPr>
        <p:spPr>
          <a:xfrm>
            <a:off x="-140162" y="2470408"/>
            <a:ext cx="1399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21B56"/>
                </a:solidFill>
                <a:latin typeface="+mj-lt"/>
              </a:rPr>
              <a:t>All</a:t>
            </a:r>
          </a:p>
          <a:p>
            <a:pPr algn="ctr"/>
            <a:r>
              <a:rPr lang="en-US" sz="2000" dirty="0">
                <a:solidFill>
                  <a:srgbClr val="021B56"/>
                </a:solidFill>
                <a:latin typeface="+mj-lt"/>
              </a:rPr>
              <a:t>Keywords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DC7454-644B-BF45-B452-227EB7BEEBE8}"/>
              </a:ext>
            </a:extLst>
          </p:cNvPr>
          <p:cNvSpPr txBox="1"/>
          <p:nvPr/>
        </p:nvSpPr>
        <p:spPr>
          <a:xfrm>
            <a:off x="-691411" y="4671168"/>
            <a:ext cx="2501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 </a:t>
            </a:r>
            <a:r>
              <a:rPr lang="en-US" sz="2000" dirty="0">
                <a:solidFill>
                  <a:srgbClr val="021B56"/>
                </a:solidFill>
                <a:latin typeface="+mj-lt"/>
              </a:rPr>
              <a:t>Using</a:t>
            </a:r>
          </a:p>
          <a:p>
            <a:pPr algn="ctr"/>
            <a:r>
              <a:rPr lang="en-US" sz="2000" dirty="0">
                <a:solidFill>
                  <a:srgbClr val="021B56"/>
                </a:solidFill>
                <a:latin typeface="+mj-lt"/>
              </a:rPr>
              <a:t>18 as </a:t>
            </a:r>
          </a:p>
          <a:p>
            <a:pPr algn="ctr"/>
            <a:r>
              <a:rPr lang="en-US" sz="2000" dirty="0">
                <a:solidFill>
                  <a:srgbClr val="021B56"/>
                </a:solidFill>
                <a:latin typeface="+mj-lt"/>
              </a:rPr>
              <a:t>cutoff </a:t>
            </a:r>
          </a:p>
          <a:p>
            <a:pPr algn="ctr"/>
            <a:r>
              <a:rPr lang="en-US" sz="2000" dirty="0">
                <a:solidFill>
                  <a:srgbClr val="021B56"/>
                </a:solidFill>
                <a:latin typeface="+mj-lt"/>
              </a:rPr>
              <a:t>point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F8B9F7-55A8-CA4B-A055-D620FB948969}"/>
              </a:ext>
            </a:extLst>
          </p:cNvPr>
          <p:cNvSpPr/>
          <p:nvPr/>
        </p:nvSpPr>
        <p:spPr>
          <a:xfrm>
            <a:off x="6215605" y="3820042"/>
            <a:ext cx="729205" cy="150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A64C56-DEF8-0D45-A0E8-A35D0A9B9F45}"/>
              </a:ext>
            </a:extLst>
          </p:cNvPr>
          <p:cNvSpPr/>
          <p:nvPr/>
        </p:nvSpPr>
        <p:spPr>
          <a:xfrm>
            <a:off x="7138057" y="3814753"/>
            <a:ext cx="729205" cy="150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43DFCE-FAEB-1A46-A4AC-330220872EB8}"/>
              </a:ext>
            </a:extLst>
          </p:cNvPr>
          <p:cNvSpPr/>
          <p:nvPr/>
        </p:nvSpPr>
        <p:spPr>
          <a:xfrm>
            <a:off x="8404356" y="3814752"/>
            <a:ext cx="729205" cy="150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FE69A6-8D25-654F-A892-7D945078F648}"/>
              </a:ext>
            </a:extLst>
          </p:cNvPr>
          <p:cNvSpPr/>
          <p:nvPr/>
        </p:nvSpPr>
        <p:spPr>
          <a:xfrm>
            <a:off x="6215604" y="6276715"/>
            <a:ext cx="729205" cy="150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145AED-ADC4-5A4D-9AA4-C4752B210DAA}"/>
              </a:ext>
            </a:extLst>
          </p:cNvPr>
          <p:cNvSpPr/>
          <p:nvPr/>
        </p:nvSpPr>
        <p:spPr>
          <a:xfrm>
            <a:off x="7138056" y="6265958"/>
            <a:ext cx="729205" cy="150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A1FCDB-715B-274D-A845-AB317CD8B615}"/>
              </a:ext>
            </a:extLst>
          </p:cNvPr>
          <p:cNvSpPr/>
          <p:nvPr/>
        </p:nvSpPr>
        <p:spPr>
          <a:xfrm>
            <a:off x="8384857" y="6241581"/>
            <a:ext cx="729205" cy="150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3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cloudy sky&#10;&#10;Description automatically generated">
            <a:extLst>
              <a:ext uri="{FF2B5EF4-FFF2-40B4-BE49-F238E27FC236}">
                <a16:creationId xmlns:a16="http://schemas.microsoft.com/office/drawing/2014/main" id="{F6C573C7-6671-3E40-8511-921C2D8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98" y="-63897"/>
            <a:ext cx="10485244" cy="6985794"/>
          </a:xfrm>
          <a:prstGeom prst="parallelogram">
            <a:avLst>
              <a:gd name="adj" fmla="val 42474"/>
            </a:avLst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C2B46-AC46-914F-9385-3B9C3F11C3B8}"/>
              </a:ext>
            </a:extLst>
          </p:cNvPr>
          <p:cNvCxnSpPr>
            <a:cxnSpLocks/>
          </p:cNvCxnSpPr>
          <p:nvPr/>
        </p:nvCxnSpPr>
        <p:spPr>
          <a:xfrm flipH="1">
            <a:off x="6682024" y="-63897"/>
            <a:ext cx="2947751" cy="692189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1">
            <a:extLst>
              <a:ext uri="{FF2B5EF4-FFF2-40B4-BE49-F238E27FC236}">
                <a16:creationId xmlns:a16="http://schemas.microsoft.com/office/drawing/2014/main" id="{48831C23-ED1F-E344-9670-0F7B366DD854}"/>
              </a:ext>
            </a:extLst>
          </p:cNvPr>
          <p:cNvSpPr txBox="1">
            <a:spLocks/>
          </p:cNvSpPr>
          <p:nvPr/>
        </p:nvSpPr>
        <p:spPr>
          <a:xfrm>
            <a:off x="5074046" y="588650"/>
            <a:ext cx="2043907" cy="47136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Conclusion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932224-1DBC-E147-8386-42DF4147E413}"/>
              </a:ext>
            </a:extLst>
          </p:cNvPr>
          <p:cNvGrpSpPr/>
          <p:nvPr/>
        </p:nvGrpSpPr>
        <p:grpSpPr>
          <a:xfrm>
            <a:off x="1144407" y="1639316"/>
            <a:ext cx="4733628" cy="4630034"/>
            <a:chOff x="1146597" y="1665941"/>
            <a:chExt cx="4733628" cy="463003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05ABB3-91FA-0545-BA3A-4CF492BDCA9A}"/>
                </a:ext>
              </a:extLst>
            </p:cNvPr>
            <p:cNvGrpSpPr/>
            <p:nvPr/>
          </p:nvGrpSpPr>
          <p:grpSpPr>
            <a:xfrm>
              <a:off x="1146597" y="1712562"/>
              <a:ext cx="4731438" cy="4583413"/>
              <a:chOff x="1146597" y="1938276"/>
              <a:chExt cx="4731438" cy="458341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79C6B09-F1AA-674B-84FF-7EB8684F836C}"/>
                  </a:ext>
                </a:extLst>
              </p:cNvPr>
              <p:cNvGrpSpPr/>
              <p:nvPr/>
            </p:nvGrpSpPr>
            <p:grpSpPr>
              <a:xfrm>
                <a:off x="1160245" y="1938276"/>
                <a:ext cx="4717790" cy="523220"/>
                <a:chOff x="1160245" y="1855142"/>
                <a:chExt cx="4717790" cy="52322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A46B89D-915A-6946-98C8-491BADF3337B}"/>
                    </a:ext>
                  </a:extLst>
                </p:cNvPr>
                <p:cNvSpPr txBox="1"/>
                <p:nvPr/>
              </p:nvSpPr>
              <p:spPr>
                <a:xfrm>
                  <a:off x="1720372" y="1855142"/>
                  <a:ext cx="41576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+mj-lt"/>
                    </a:rPr>
                    <a:t>KAYAK             OVERTURE</a:t>
                  </a:r>
                </a:p>
              </p:txBody>
            </p:sp>
            <p:sp>
              <p:nvSpPr>
                <p:cNvPr id="10" name="Triangle 9">
                  <a:extLst>
                    <a:ext uri="{FF2B5EF4-FFF2-40B4-BE49-F238E27FC236}">
                      <a16:creationId xmlns:a16="http://schemas.microsoft.com/office/drawing/2014/main" id="{79CFD5BE-D6FD-C94F-9A19-C84EDBB62AD0}"/>
                    </a:ext>
                  </a:extLst>
                </p:cNvPr>
                <p:cNvSpPr/>
                <p:nvPr/>
              </p:nvSpPr>
              <p:spPr>
                <a:xfrm rot="5400000">
                  <a:off x="1142981" y="1872408"/>
                  <a:ext cx="523218" cy="488690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8F12719-4E3F-F049-BBA1-C1D807E97406}"/>
                  </a:ext>
                </a:extLst>
              </p:cNvPr>
              <p:cNvGrpSpPr/>
              <p:nvPr/>
            </p:nvGrpSpPr>
            <p:grpSpPr>
              <a:xfrm>
                <a:off x="1150372" y="2862703"/>
                <a:ext cx="4727663" cy="954107"/>
                <a:chOff x="1150372" y="2636192"/>
                <a:chExt cx="4727663" cy="954107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901031A-A40E-264F-B90B-C613C108317E}"/>
                    </a:ext>
                  </a:extLst>
                </p:cNvPr>
                <p:cNvSpPr txBox="1"/>
                <p:nvPr/>
              </p:nvSpPr>
              <p:spPr>
                <a:xfrm>
                  <a:off x="1720372" y="2636192"/>
                  <a:ext cx="415766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+mj-lt"/>
                    </a:rPr>
                    <a:t>Approach 1 for the existing keywords</a:t>
                  </a:r>
                </a:p>
              </p:txBody>
            </p:sp>
            <p:sp>
              <p:nvSpPr>
                <p:cNvPr id="23" name="Triangle 22">
                  <a:extLst>
                    <a:ext uri="{FF2B5EF4-FFF2-40B4-BE49-F238E27FC236}">
                      <a16:creationId xmlns:a16="http://schemas.microsoft.com/office/drawing/2014/main" id="{C097C70D-6D99-1747-A247-F5447C1B727D}"/>
                    </a:ext>
                  </a:extLst>
                </p:cNvPr>
                <p:cNvSpPr/>
                <p:nvPr/>
              </p:nvSpPr>
              <p:spPr>
                <a:xfrm rot="5400000">
                  <a:off x="1133108" y="2699205"/>
                  <a:ext cx="523218" cy="488690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C9C2F84-609B-914C-AB97-4DB5347608BA}"/>
                  </a:ext>
                </a:extLst>
              </p:cNvPr>
              <p:cNvGrpSpPr/>
              <p:nvPr/>
            </p:nvGrpSpPr>
            <p:grpSpPr>
              <a:xfrm>
                <a:off x="1164661" y="4218017"/>
                <a:ext cx="4713374" cy="954107"/>
                <a:chOff x="1164660" y="3786574"/>
                <a:chExt cx="4713374" cy="954107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D6EBBF3-0AF7-214B-93EB-F97C1C106166}"/>
                    </a:ext>
                  </a:extLst>
                </p:cNvPr>
                <p:cNvSpPr txBox="1"/>
                <p:nvPr/>
              </p:nvSpPr>
              <p:spPr>
                <a:xfrm>
                  <a:off x="1720371" y="3786574"/>
                  <a:ext cx="415766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+mj-lt"/>
                    </a:rPr>
                    <a:t>Approach 2 for future keywords</a:t>
                  </a:r>
                </a:p>
              </p:txBody>
            </p:sp>
            <p:sp>
              <p:nvSpPr>
                <p:cNvPr id="24" name="Triangle 23">
                  <a:extLst>
                    <a:ext uri="{FF2B5EF4-FFF2-40B4-BE49-F238E27FC236}">
                      <a16:creationId xmlns:a16="http://schemas.microsoft.com/office/drawing/2014/main" id="{9BA5417D-0CC2-CF41-9A81-F85241312609}"/>
                    </a:ext>
                  </a:extLst>
                </p:cNvPr>
                <p:cNvSpPr/>
                <p:nvPr/>
              </p:nvSpPr>
              <p:spPr>
                <a:xfrm rot="5400000">
                  <a:off x="1147396" y="3803838"/>
                  <a:ext cx="523218" cy="488690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C65E8DC-B259-1F44-BD25-60AEB2F1680B}"/>
                  </a:ext>
                </a:extLst>
              </p:cNvPr>
              <p:cNvGrpSpPr/>
              <p:nvPr/>
            </p:nvGrpSpPr>
            <p:grpSpPr>
              <a:xfrm>
                <a:off x="1146597" y="5567582"/>
                <a:ext cx="4713374" cy="954107"/>
                <a:chOff x="1164660" y="3786574"/>
                <a:chExt cx="4713374" cy="954107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6C07511-D1F7-5A46-832C-8A6F73430A90}"/>
                    </a:ext>
                  </a:extLst>
                </p:cNvPr>
                <p:cNvSpPr txBox="1"/>
                <p:nvPr/>
              </p:nvSpPr>
              <p:spPr>
                <a:xfrm>
                  <a:off x="1720371" y="3786574"/>
                  <a:ext cx="415766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+mj-lt"/>
                    </a:rPr>
                    <a:t>Performance will improve by 4% on profit margins </a:t>
                  </a:r>
                </a:p>
              </p:txBody>
            </p:sp>
            <p:sp>
              <p:nvSpPr>
                <p:cNvPr id="31" name="Triangle 30">
                  <a:extLst>
                    <a:ext uri="{FF2B5EF4-FFF2-40B4-BE49-F238E27FC236}">
                      <a16:creationId xmlns:a16="http://schemas.microsoft.com/office/drawing/2014/main" id="{2A58F269-0828-8E44-9ABB-1A58E0D9F16E}"/>
                    </a:ext>
                  </a:extLst>
                </p:cNvPr>
                <p:cNvSpPr/>
                <p:nvPr/>
              </p:nvSpPr>
              <p:spPr>
                <a:xfrm rot="5400000">
                  <a:off x="1147396" y="3803838"/>
                  <a:ext cx="523218" cy="488690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7" name="Graphic 36" descr="Thumbs up sign">
              <a:extLst>
                <a:ext uri="{FF2B5EF4-FFF2-40B4-BE49-F238E27FC236}">
                  <a16:creationId xmlns:a16="http://schemas.microsoft.com/office/drawing/2014/main" id="{D6E02B16-FA67-B549-BD93-00FA2C270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3861" y="1665941"/>
              <a:ext cx="523219" cy="523219"/>
            </a:xfrm>
            <a:prstGeom prst="rect">
              <a:avLst/>
            </a:prstGeom>
          </p:spPr>
        </p:pic>
        <p:pic>
          <p:nvPicPr>
            <p:cNvPr id="39" name="Graphic 38" descr="Thumbs up sign">
              <a:extLst>
                <a:ext uri="{FF2B5EF4-FFF2-40B4-BE49-F238E27FC236}">
                  <a16:creationId xmlns:a16="http://schemas.microsoft.com/office/drawing/2014/main" id="{79B4AC5E-04EF-6F45-A2FF-7E618EE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5357006" y="1741330"/>
              <a:ext cx="523219" cy="523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35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1D9AC"/>
            </a:gs>
            <a:gs pos="48000">
              <a:schemeClr val="accent3">
                <a:lumMod val="97000"/>
                <a:lumOff val="3000"/>
              </a:schemeClr>
            </a:gs>
            <a:gs pos="100000">
              <a:srgbClr val="59888A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F974-99E4-8A4D-AB0E-1A7C7556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484433"/>
            <a:ext cx="7518400" cy="471365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>
            <a:scene3d>
              <a:camera prst="orthographicFront"/>
              <a:lightRig rig="threePt" dir="t"/>
            </a:scene3d>
            <a:sp3d extrusionH="57150" prstMaterial="metal">
              <a:bevelT w="38100" h="38100" prst="convex"/>
            </a:sp3d>
          </a:bodyPr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MEET THE TEAM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23E3D8C-60B1-984B-BF15-49B68244D7B0}"/>
              </a:ext>
            </a:extLst>
          </p:cNvPr>
          <p:cNvSpPr/>
          <p:nvPr/>
        </p:nvSpPr>
        <p:spPr>
          <a:xfrm>
            <a:off x="0" y="2112167"/>
            <a:ext cx="12192000" cy="2673833"/>
          </a:xfrm>
          <a:prstGeom prst="rect">
            <a:avLst/>
          </a:prstGeom>
          <a:solidFill>
            <a:schemeClr val="tx1">
              <a:lumMod val="65000"/>
              <a:lumOff val="35000"/>
              <a:alpha val="8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DF990EB4-F5CB-2D4D-975B-BF60CA5D8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955"/>
          <a:stretch/>
        </p:blipFill>
        <p:spPr>
          <a:xfrm>
            <a:off x="370904" y="2449748"/>
            <a:ext cx="1695046" cy="20702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122B598-773B-6C49-BC0A-616C7D6559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766" r="9309" b="34570"/>
          <a:stretch/>
        </p:blipFill>
        <p:spPr>
          <a:xfrm>
            <a:off x="2299203" y="2441171"/>
            <a:ext cx="1688474" cy="2057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F4D48E49-FE37-D248-82F1-84CF9A12A0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9" t="24696" r="20322" b="21561"/>
          <a:stretch/>
        </p:blipFill>
        <p:spPr>
          <a:xfrm>
            <a:off x="4226566" y="2441171"/>
            <a:ext cx="1773572" cy="2057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49427070-7061-1B41-855B-26898AC26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7828" y="2431838"/>
            <a:ext cx="1570473" cy="2057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882DA12E-51E5-EC45-8712-2841EA6BE3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7120" t="38591" r="14763" b="24404"/>
          <a:stretch/>
        </p:blipFill>
        <p:spPr>
          <a:xfrm>
            <a:off x="10034554" y="2449748"/>
            <a:ext cx="1688474" cy="20395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456976D1-F217-A541-AD7F-680EA4A160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778" t="21809" r="33074" b="26586"/>
          <a:stretch/>
        </p:blipFill>
        <p:spPr>
          <a:xfrm rot="5400000">
            <a:off x="7926401" y="2604650"/>
            <a:ext cx="2060933" cy="16888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C8EB345-BE97-2447-AB82-0D3EAFC1B613}"/>
              </a:ext>
            </a:extLst>
          </p:cNvPr>
          <p:cNvGrpSpPr/>
          <p:nvPr/>
        </p:nvGrpSpPr>
        <p:grpSpPr>
          <a:xfrm>
            <a:off x="5263090" y="1174778"/>
            <a:ext cx="1840330" cy="448720"/>
            <a:chOff x="5263090" y="1174778"/>
            <a:chExt cx="1840330" cy="44872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A70A96A-3613-E848-B45A-538BFE9062E3}"/>
                </a:ext>
              </a:extLst>
            </p:cNvPr>
            <p:cNvSpPr/>
            <p:nvPr/>
          </p:nvSpPr>
          <p:spPr>
            <a:xfrm>
              <a:off x="5263090" y="1174778"/>
              <a:ext cx="1665817" cy="43522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9000"/>
              </a:schemeClr>
            </a:solidFill>
            <a:ln w="28575" cmpd="sng">
              <a:noFill/>
            </a:ln>
            <a:effectLst>
              <a:glow rad="63500">
                <a:schemeClr val="bg1">
                  <a:alpha val="40000"/>
                </a:schemeClr>
              </a:glow>
              <a:outerShdw blurRad="50800" dist="50800" dir="5400000" algn="ctr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48B4051-761B-3C46-BAB0-BA36CF0E2589}"/>
                </a:ext>
              </a:extLst>
            </p:cNvPr>
            <p:cNvSpPr txBox="1"/>
            <p:nvPr/>
          </p:nvSpPr>
          <p:spPr>
            <a:xfrm>
              <a:off x="5595896" y="1223388"/>
              <a:ext cx="1507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Avenir Book" panose="02000503020000020003" pitchFamily="2" charset="0"/>
                </a:rPr>
                <a:t>Team 7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74C32AF-EDD9-1345-B595-4C426C174181}"/>
              </a:ext>
            </a:extLst>
          </p:cNvPr>
          <p:cNvGrpSpPr/>
          <p:nvPr/>
        </p:nvGrpSpPr>
        <p:grpSpPr>
          <a:xfrm>
            <a:off x="560008" y="5030300"/>
            <a:ext cx="1316838" cy="967440"/>
            <a:chOff x="560008" y="5030300"/>
            <a:chExt cx="1316838" cy="967440"/>
          </a:xfrm>
        </p:grpSpPr>
        <p:sp>
          <p:nvSpPr>
            <p:cNvPr id="184" name="Text Placeholder 3">
              <a:extLst>
                <a:ext uri="{FF2B5EF4-FFF2-40B4-BE49-F238E27FC236}">
                  <a16:creationId xmlns:a16="http://schemas.microsoft.com/office/drawing/2014/main" id="{1BE591B1-2FC9-5C42-A391-DF3CB609E3B6}"/>
                </a:ext>
              </a:extLst>
            </p:cNvPr>
            <p:cNvSpPr txBox="1">
              <a:spLocks/>
            </p:cNvSpPr>
            <p:nvPr/>
          </p:nvSpPr>
          <p:spPr>
            <a:xfrm>
              <a:off x="560008" y="5030300"/>
              <a:ext cx="1316838" cy="83715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Tx/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Abby </a:t>
              </a:r>
            </a:p>
            <a:p>
              <a:pPr>
                <a:buClrTx/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Antony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F256839-CA87-934A-ABE4-4FF2DE33A9FD}"/>
                </a:ext>
              </a:extLst>
            </p:cNvPr>
            <p:cNvSpPr txBox="1"/>
            <p:nvPr/>
          </p:nvSpPr>
          <p:spPr>
            <a:xfrm>
              <a:off x="886389" y="5659186"/>
              <a:ext cx="881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askerville Old Face" panose="02020602080505020303" pitchFamily="18" charset="77"/>
                </a:rPr>
                <a:t>India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F4F3D21-EC85-CF49-BB78-5AAABD7D3168}"/>
              </a:ext>
            </a:extLst>
          </p:cNvPr>
          <p:cNvGrpSpPr/>
          <p:nvPr/>
        </p:nvGrpSpPr>
        <p:grpSpPr>
          <a:xfrm>
            <a:off x="2167505" y="5043636"/>
            <a:ext cx="1925723" cy="954104"/>
            <a:chOff x="2167505" y="5043636"/>
            <a:chExt cx="1925723" cy="954104"/>
          </a:xfrm>
        </p:grpSpPr>
        <p:sp>
          <p:nvSpPr>
            <p:cNvPr id="185" name="Text Placeholder 3">
              <a:extLst>
                <a:ext uri="{FF2B5EF4-FFF2-40B4-BE49-F238E27FC236}">
                  <a16:creationId xmlns:a16="http://schemas.microsoft.com/office/drawing/2014/main" id="{4230B5B5-B645-ED4A-8277-E36AAB946577}"/>
                </a:ext>
              </a:extLst>
            </p:cNvPr>
            <p:cNvSpPr txBox="1">
              <a:spLocks/>
            </p:cNvSpPr>
            <p:nvPr/>
          </p:nvSpPr>
          <p:spPr>
            <a:xfrm>
              <a:off x="2167505" y="5043636"/>
              <a:ext cx="1925723" cy="61555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Tx/>
                <a:defRPr/>
              </a:pPr>
              <a:r>
                <a:rPr lang="en-US" sz="2000" b="1" kern="1200" dirty="0" err="1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Delara</a:t>
              </a:r>
              <a:r>
                <a:rPr lang="en-US" sz="2000" b="1" kern="120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 </a:t>
              </a:r>
            </a:p>
            <a:p>
              <a:pPr>
                <a:buClrTx/>
                <a:defRPr/>
              </a:pPr>
              <a:r>
                <a:rPr lang="en-US" sz="2000" b="1" kern="1200" dirty="0" err="1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Vafaeinejad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4F8B7A2-53A2-5647-8F0C-2BFE1F768C55}"/>
                </a:ext>
              </a:extLst>
            </p:cNvPr>
            <p:cNvSpPr txBox="1"/>
            <p:nvPr/>
          </p:nvSpPr>
          <p:spPr>
            <a:xfrm>
              <a:off x="2822483" y="5659186"/>
              <a:ext cx="881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askerville Old Face" panose="02020602080505020303" pitchFamily="18" charset="77"/>
                </a:rPr>
                <a:t>Iran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466EC21-E8A5-9F4A-BAB0-ACF4BE2BA414}"/>
              </a:ext>
            </a:extLst>
          </p:cNvPr>
          <p:cNvGrpSpPr/>
          <p:nvPr/>
        </p:nvGrpSpPr>
        <p:grpSpPr>
          <a:xfrm>
            <a:off x="4539419" y="5030300"/>
            <a:ext cx="1392115" cy="972153"/>
            <a:chOff x="4539419" y="5030300"/>
            <a:chExt cx="1392115" cy="972153"/>
          </a:xfrm>
        </p:grpSpPr>
        <p:sp>
          <p:nvSpPr>
            <p:cNvPr id="186" name="Text Placeholder 3">
              <a:extLst>
                <a:ext uri="{FF2B5EF4-FFF2-40B4-BE49-F238E27FC236}">
                  <a16:creationId xmlns:a16="http://schemas.microsoft.com/office/drawing/2014/main" id="{21E0A8E1-2AAB-C94C-B2F8-24ACF370C7E2}"/>
                </a:ext>
              </a:extLst>
            </p:cNvPr>
            <p:cNvSpPr txBox="1">
              <a:spLocks/>
            </p:cNvSpPr>
            <p:nvPr/>
          </p:nvSpPr>
          <p:spPr>
            <a:xfrm>
              <a:off x="4540726" y="5030300"/>
              <a:ext cx="1145252" cy="83715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buClrTx/>
                <a:defRPr/>
              </a:pPr>
              <a:r>
                <a:rPr lang="en-US" sz="200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Dongwoo</a:t>
              </a: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 </a:t>
              </a:r>
            </a:p>
            <a:p>
              <a:pPr lvl="0">
                <a:buClrTx/>
                <a:defRPr/>
              </a:pP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Kang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040A619-BA8B-F548-98F2-66234D1D0DC4}"/>
                </a:ext>
              </a:extLst>
            </p:cNvPr>
            <p:cNvSpPr txBox="1"/>
            <p:nvPr/>
          </p:nvSpPr>
          <p:spPr>
            <a:xfrm>
              <a:off x="4539419" y="5663899"/>
              <a:ext cx="1392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askerville Old Face" panose="02020602080505020303" pitchFamily="18" charset="77"/>
                </a:rPr>
                <a:t>South Korea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129B64-EF50-5448-AFB1-19F3582B3271}"/>
              </a:ext>
            </a:extLst>
          </p:cNvPr>
          <p:cNvGrpSpPr/>
          <p:nvPr/>
        </p:nvGrpSpPr>
        <p:grpSpPr>
          <a:xfrm>
            <a:off x="6349658" y="5030299"/>
            <a:ext cx="1759514" cy="967441"/>
            <a:chOff x="6349658" y="5030299"/>
            <a:chExt cx="1759514" cy="967441"/>
          </a:xfrm>
        </p:grpSpPr>
        <p:sp>
          <p:nvSpPr>
            <p:cNvPr id="187" name="Text Placeholder 3">
              <a:extLst>
                <a:ext uri="{FF2B5EF4-FFF2-40B4-BE49-F238E27FC236}">
                  <a16:creationId xmlns:a16="http://schemas.microsoft.com/office/drawing/2014/main" id="{08049896-9F41-874E-A3F3-5673377ED183}"/>
                </a:ext>
              </a:extLst>
            </p:cNvPr>
            <p:cNvSpPr txBox="1">
              <a:spLocks/>
            </p:cNvSpPr>
            <p:nvPr/>
          </p:nvSpPr>
          <p:spPr>
            <a:xfrm>
              <a:off x="6349658" y="5030299"/>
              <a:ext cx="1580769" cy="83715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buClrTx/>
                <a:defRPr/>
              </a:pP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Georg </a:t>
              </a:r>
            </a:p>
            <a:p>
              <a:pPr lvl="0">
                <a:buClrTx/>
                <a:defRPr/>
              </a:pPr>
              <a:r>
                <a:rPr lang="en-US" sz="200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Stotzingen</a:t>
              </a:r>
              <a:endPara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B65897A-5475-F148-BCD2-DCAEDCE0D3DF}"/>
                </a:ext>
              </a:extLst>
            </p:cNvPr>
            <p:cNvSpPr txBox="1"/>
            <p:nvPr/>
          </p:nvSpPr>
          <p:spPr>
            <a:xfrm>
              <a:off x="6717057" y="5659186"/>
              <a:ext cx="1392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askerville Old Face" panose="02020602080505020303" pitchFamily="18" charset="77"/>
                </a:rPr>
                <a:t>Germany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4FA4E51-CF8C-8E49-94EF-7DFF54007AB7}"/>
              </a:ext>
            </a:extLst>
          </p:cNvPr>
          <p:cNvGrpSpPr/>
          <p:nvPr/>
        </p:nvGrpSpPr>
        <p:grpSpPr>
          <a:xfrm>
            <a:off x="8180322" y="5030297"/>
            <a:ext cx="1885252" cy="967443"/>
            <a:chOff x="8180322" y="5030297"/>
            <a:chExt cx="1885252" cy="967443"/>
          </a:xfrm>
        </p:grpSpPr>
        <p:sp>
          <p:nvSpPr>
            <p:cNvPr id="188" name="Text Placeholder 3">
              <a:extLst>
                <a:ext uri="{FF2B5EF4-FFF2-40B4-BE49-F238E27FC236}">
                  <a16:creationId xmlns:a16="http://schemas.microsoft.com/office/drawing/2014/main" id="{38473713-44C8-1442-B695-C62B567EEB95}"/>
                </a:ext>
              </a:extLst>
            </p:cNvPr>
            <p:cNvSpPr txBox="1">
              <a:spLocks/>
            </p:cNvSpPr>
            <p:nvPr/>
          </p:nvSpPr>
          <p:spPr>
            <a:xfrm>
              <a:off x="8180322" y="5030297"/>
              <a:ext cx="1682741" cy="61555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Tx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</a:t>
              </a:r>
              <a:r>
                <a:rPr lang="en-US" sz="200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arta</a:t>
              </a: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</a:p>
            <a:p>
              <a:pPr>
                <a:buClrTx/>
                <a:defRPr/>
              </a:pPr>
              <a:r>
                <a:rPr lang="en-US" sz="2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Moreno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0DCF64B-2D79-5741-823A-174CD3228E96}"/>
                </a:ext>
              </a:extLst>
            </p:cNvPr>
            <p:cNvSpPr txBox="1"/>
            <p:nvPr/>
          </p:nvSpPr>
          <p:spPr>
            <a:xfrm>
              <a:off x="8673459" y="5659186"/>
              <a:ext cx="1392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askerville Old Face" panose="02020602080505020303" pitchFamily="18" charset="77"/>
                </a:rPr>
                <a:t>Spain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20712FA-B62E-2F48-88EC-55694BD28954}"/>
              </a:ext>
            </a:extLst>
          </p:cNvPr>
          <p:cNvGrpSpPr/>
          <p:nvPr/>
        </p:nvGrpSpPr>
        <p:grpSpPr>
          <a:xfrm>
            <a:off x="10158791" y="5030297"/>
            <a:ext cx="1989938" cy="967443"/>
            <a:chOff x="10158791" y="5030297"/>
            <a:chExt cx="1989938" cy="967443"/>
          </a:xfrm>
        </p:grpSpPr>
        <p:sp>
          <p:nvSpPr>
            <p:cNvPr id="189" name="Text Placeholder 3">
              <a:extLst>
                <a:ext uri="{FF2B5EF4-FFF2-40B4-BE49-F238E27FC236}">
                  <a16:creationId xmlns:a16="http://schemas.microsoft.com/office/drawing/2014/main" id="{FAF8F0EC-864F-8C4F-9863-04E772ED346F}"/>
                </a:ext>
              </a:extLst>
            </p:cNvPr>
            <p:cNvSpPr txBox="1">
              <a:spLocks/>
            </p:cNvSpPr>
            <p:nvPr/>
          </p:nvSpPr>
          <p:spPr>
            <a:xfrm>
              <a:off x="10158791" y="5030297"/>
              <a:ext cx="1682741" cy="83715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Tx/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Victoria </a:t>
              </a:r>
            </a:p>
            <a:p>
              <a:pPr>
                <a:buClrTx/>
                <a:defRPr/>
              </a:pPr>
              <a:r>
                <a:rPr lang="en-US" sz="2000" b="1" dirty="0" err="1">
                  <a:solidFill>
                    <a:schemeClr val="tx1"/>
                  </a:solidFill>
                </a:rPr>
                <a:t>Landa-Steinau</a:t>
              </a:r>
              <a:endParaRPr lang="en-US" sz="2000" b="1" dirty="0">
                <a:solidFill>
                  <a:schemeClr val="tx1"/>
                </a:solidFill>
                <a:cs typeface="Calibri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4E72EE3-4452-6042-B09D-36F8D226E9EF}"/>
                </a:ext>
              </a:extLst>
            </p:cNvPr>
            <p:cNvSpPr txBox="1"/>
            <p:nvPr/>
          </p:nvSpPr>
          <p:spPr>
            <a:xfrm>
              <a:off x="10756614" y="5659186"/>
              <a:ext cx="1392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askerville Old Face" panose="02020602080505020303" pitchFamily="18" charset="77"/>
                </a:rPr>
                <a:t>USA</a:t>
              </a:r>
            </a:p>
          </p:txBody>
        </p:sp>
      </p:grpSp>
      <p:pic>
        <p:nvPicPr>
          <p:cNvPr id="220" name="Picture 219" descr="A picture containing table, sitting, cake, dark&#10;&#10;Description automatically generated">
            <a:extLst>
              <a:ext uri="{FF2B5EF4-FFF2-40B4-BE49-F238E27FC236}">
                <a16:creationId xmlns:a16="http://schemas.microsoft.com/office/drawing/2014/main" id="{5872D32B-F76F-5C4B-9007-DADA9D55F5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459420">
            <a:off x="4176613" y="2256763"/>
            <a:ext cx="1700838" cy="1116007"/>
          </a:xfrm>
          <a:prstGeom prst="rect">
            <a:avLst/>
          </a:prstGeom>
        </p:spPr>
      </p:pic>
      <p:pic>
        <p:nvPicPr>
          <p:cNvPr id="221" name="Picture 220" descr="A picture containing table, sitting, cake, dark&#10;&#10;Description automatically generated">
            <a:extLst>
              <a:ext uri="{FF2B5EF4-FFF2-40B4-BE49-F238E27FC236}">
                <a16:creationId xmlns:a16="http://schemas.microsoft.com/office/drawing/2014/main" id="{1417CD65-D4BC-C248-B54E-9BB7BA7862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254032">
            <a:off x="10129235" y="2226203"/>
            <a:ext cx="1793989" cy="1177128"/>
          </a:xfrm>
          <a:prstGeom prst="rect">
            <a:avLst/>
          </a:prstGeom>
        </p:spPr>
      </p:pic>
      <p:pic>
        <p:nvPicPr>
          <p:cNvPr id="222" name="Picture 221" descr="A picture containing table, sitting, cake, dark&#10;&#10;Description automatically generated">
            <a:extLst>
              <a:ext uri="{FF2B5EF4-FFF2-40B4-BE49-F238E27FC236}">
                <a16:creationId xmlns:a16="http://schemas.microsoft.com/office/drawing/2014/main" id="{2634768A-7DCE-454C-981A-5BC0822096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1834" y="2246639"/>
            <a:ext cx="1965446" cy="1289630"/>
          </a:xfrm>
          <a:prstGeom prst="rect">
            <a:avLst/>
          </a:prstGeom>
        </p:spPr>
      </p:pic>
      <p:pic>
        <p:nvPicPr>
          <p:cNvPr id="223" name="Picture 222" descr="A picture containing table, sitting, cake, dark&#10;&#10;Description automatically generated">
            <a:extLst>
              <a:ext uri="{FF2B5EF4-FFF2-40B4-BE49-F238E27FC236}">
                <a16:creationId xmlns:a16="http://schemas.microsoft.com/office/drawing/2014/main" id="{CAC4215B-6474-9B42-8290-63542BAA86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86850">
            <a:off x="6086117" y="2295898"/>
            <a:ext cx="1965446" cy="1289630"/>
          </a:xfrm>
          <a:prstGeom prst="rect">
            <a:avLst/>
          </a:prstGeom>
        </p:spPr>
      </p:pic>
      <p:pic>
        <p:nvPicPr>
          <p:cNvPr id="224" name="Picture 223" descr="A picture containing table, sitting, cake, dark&#10;&#10;Description automatically generated">
            <a:extLst>
              <a:ext uri="{FF2B5EF4-FFF2-40B4-BE49-F238E27FC236}">
                <a16:creationId xmlns:a16="http://schemas.microsoft.com/office/drawing/2014/main" id="{8AEF573C-182F-DB4E-9AA9-CF343061B1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34332" y="2320181"/>
            <a:ext cx="1507533" cy="989170"/>
          </a:xfrm>
          <a:prstGeom prst="rect">
            <a:avLst/>
          </a:prstGeom>
        </p:spPr>
      </p:pic>
      <p:pic>
        <p:nvPicPr>
          <p:cNvPr id="225" name="Picture 224" descr="A picture containing table, sitting, cake, dark&#10;&#10;Description automatically generated">
            <a:extLst>
              <a:ext uri="{FF2B5EF4-FFF2-40B4-BE49-F238E27FC236}">
                <a16:creationId xmlns:a16="http://schemas.microsoft.com/office/drawing/2014/main" id="{D353F884-B038-EE42-88C0-6BADF9CCAA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459420">
            <a:off x="462306" y="2350239"/>
            <a:ext cx="1148345" cy="753488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1C254EE3-4593-6C45-820A-B00E200F216A}"/>
              </a:ext>
            </a:extLst>
          </p:cNvPr>
          <p:cNvSpPr/>
          <p:nvPr/>
        </p:nvSpPr>
        <p:spPr>
          <a:xfrm>
            <a:off x="128588" y="6215063"/>
            <a:ext cx="757801" cy="642937"/>
          </a:xfrm>
          <a:prstGeom prst="rect">
            <a:avLst/>
          </a:prstGeom>
          <a:solidFill>
            <a:srgbClr val="F1D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blue sky&#10;&#10;Description automatically generated">
            <a:extLst>
              <a:ext uri="{FF2B5EF4-FFF2-40B4-BE49-F238E27FC236}">
                <a16:creationId xmlns:a16="http://schemas.microsoft.com/office/drawing/2014/main" id="{8229A32A-E5BF-6045-A2F6-E5DC6D941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" t="18947" r="56903" b="8815"/>
          <a:stretch/>
        </p:blipFill>
        <p:spPr>
          <a:xfrm>
            <a:off x="-104776" y="-32150"/>
            <a:ext cx="6196013" cy="69223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F462BC-0FB2-A348-B19F-D7CD8FC06510}"/>
              </a:ext>
            </a:extLst>
          </p:cNvPr>
          <p:cNvCxnSpPr>
            <a:cxnSpLocks/>
          </p:cNvCxnSpPr>
          <p:nvPr/>
        </p:nvCxnSpPr>
        <p:spPr>
          <a:xfrm>
            <a:off x="6091237" y="-32150"/>
            <a:ext cx="4763" cy="6922300"/>
          </a:xfrm>
          <a:prstGeom prst="line">
            <a:avLst/>
          </a:prstGeom>
          <a:ln w="107950">
            <a:solidFill>
              <a:srgbClr val="021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92EF517-5FAA-9D48-B07B-D89BAB5DD867}"/>
              </a:ext>
            </a:extLst>
          </p:cNvPr>
          <p:cNvSpPr txBox="1">
            <a:spLocks/>
          </p:cNvSpPr>
          <p:nvPr/>
        </p:nvSpPr>
        <p:spPr>
          <a:xfrm>
            <a:off x="8375080" y="479426"/>
            <a:ext cx="255615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21">
            <a:extLst>
              <a:ext uri="{FF2B5EF4-FFF2-40B4-BE49-F238E27FC236}">
                <a16:creationId xmlns:a16="http://schemas.microsoft.com/office/drawing/2014/main" id="{D74A3E50-2DCD-BB4E-93F9-C1D4AEBF2FF1}"/>
              </a:ext>
            </a:extLst>
          </p:cNvPr>
          <p:cNvSpPr txBox="1">
            <a:spLocks/>
          </p:cNvSpPr>
          <p:nvPr/>
        </p:nvSpPr>
        <p:spPr>
          <a:xfrm>
            <a:off x="8370317" y="451357"/>
            <a:ext cx="1653309" cy="4713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0047"/>
                </a:solidFill>
              </a:rPr>
              <a:t>AGENDA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88C62B-EC87-CE46-9B44-4F1334327B81}"/>
              </a:ext>
            </a:extLst>
          </p:cNvPr>
          <p:cNvGrpSpPr/>
          <p:nvPr/>
        </p:nvGrpSpPr>
        <p:grpSpPr>
          <a:xfrm>
            <a:off x="6978553" y="2342971"/>
            <a:ext cx="4221916" cy="703075"/>
            <a:chOff x="6978553" y="2342971"/>
            <a:chExt cx="4221916" cy="7030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AEBEEA-222D-C34A-96BC-1A499F41FF18}"/>
                </a:ext>
              </a:extLst>
            </p:cNvPr>
            <p:cNvSpPr txBox="1"/>
            <p:nvPr/>
          </p:nvSpPr>
          <p:spPr>
            <a:xfrm>
              <a:off x="7764542" y="2461163"/>
              <a:ext cx="3435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Business problem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5130DDF-150F-C445-A790-822CE626AB4D}"/>
                </a:ext>
              </a:extLst>
            </p:cNvPr>
            <p:cNvSpPr/>
            <p:nvPr/>
          </p:nvSpPr>
          <p:spPr>
            <a:xfrm>
              <a:off x="6978553" y="2342971"/>
              <a:ext cx="723797" cy="7030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pic>
          <p:nvPicPr>
            <p:cNvPr id="27" name="Graphic 26" descr="Question mark">
              <a:extLst>
                <a:ext uri="{FF2B5EF4-FFF2-40B4-BE49-F238E27FC236}">
                  <a16:creationId xmlns:a16="http://schemas.microsoft.com/office/drawing/2014/main" id="{EA68C82A-B19D-6F42-B542-107BBF2A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35521" y="2489580"/>
              <a:ext cx="409857" cy="40985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71B151-2E6C-C746-BB36-447E65257F6C}"/>
              </a:ext>
            </a:extLst>
          </p:cNvPr>
          <p:cNvGrpSpPr/>
          <p:nvPr/>
        </p:nvGrpSpPr>
        <p:grpSpPr>
          <a:xfrm>
            <a:off x="6978552" y="1422418"/>
            <a:ext cx="4804119" cy="703075"/>
            <a:chOff x="6978552" y="1422418"/>
            <a:chExt cx="4804119" cy="703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1C8B1C-ADDB-7E4C-BDAA-E4483A92BF8F}"/>
                </a:ext>
              </a:extLst>
            </p:cNvPr>
            <p:cNvSpPr txBox="1"/>
            <p:nvPr/>
          </p:nvSpPr>
          <p:spPr>
            <a:xfrm>
              <a:off x="7764541" y="1561364"/>
              <a:ext cx="4018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Company &amp; Industry overview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11FB40C-3A31-B940-8C0E-F9F6CE15F983}"/>
                </a:ext>
              </a:extLst>
            </p:cNvPr>
            <p:cNvSpPr/>
            <p:nvPr/>
          </p:nvSpPr>
          <p:spPr>
            <a:xfrm>
              <a:off x="6978552" y="1422418"/>
              <a:ext cx="723797" cy="703075"/>
            </a:xfrm>
            <a:prstGeom prst="ellipse">
              <a:avLst/>
            </a:prstGeom>
            <a:solidFill>
              <a:srgbClr val="000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pic>
          <p:nvPicPr>
            <p:cNvPr id="29" name="Graphic 28" descr="Send">
              <a:extLst>
                <a:ext uri="{FF2B5EF4-FFF2-40B4-BE49-F238E27FC236}">
                  <a16:creationId xmlns:a16="http://schemas.microsoft.com/office/drawing/2014/main" id="{4CEEB3A8-5768-084B-8088-F2675DB13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55854" y="1545992"/>
              <a:ext cx="477037" cy="47703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8E40EA-71D8-3444-ADB6-33923CED608C}"/>
              </a:ext>
            </a:extLst>
          </p:cNvPr>
          <p:cNvGrpSpPr/>
          <p:nvPr/>
        </p:nvGrpSpPr>
        <p:grpSpPr>
          <a:xfrm>
            <a:off x="6978552" y="5874890"/>
            <a:ext cx="4644976" cy="703075"/>
            <a:chOff x="6978552" y="5788717"/>
            <a:chExt cx="4644976" cy="7030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8DD724-DFD0-204D-8A0C-21BBFF574B6C}"/>
                </a:ext>
              </a:extLst>
            </p:cNvPr>
            <p:cNvSpPr txBox="1"/>
            <p:nvPr/>
          </p:nvSpPr>
          <p:spPr>
            <a:xfrm>
              <a:off x="7703122" y="5868506"/>
              <a:ext cx="3920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Insights &amp; Recommendations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889BD6-73E1-F24C-A123-B367D52D0791}"/>
                </a:ext>
              </a:extLst>
            </p:cNvPr>
            <p:cNvSpPr/>
            <p:nvPr/>
          </p:nvSpPr>
          <p:spPr>
            <a:xfrm>
              <a:off x="6978552" y="5788717"/>
              <a:ext cx="723797" cy="703075"/>
            </a:xfrm>
            <a:prstGeom prst="ellipse">
              <a:avLst/>
            </a:prstGeom>
            <a:solidFill>
              <a:srgbClr val="C917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pic>
          <p:nvPicPr>
            <p:cNvPr id="33" name="Graphic 32" descr="Head with gears">
              <a:extLst>
                <a:ext uri="{FF2B5EF4-FFF2-40B4-BE49-F238E27FC236}">
                  <a16:creationId xmlns:a16="http://schemas.microsoft.com/office/drawing/2014/main" id="{DC67ED8E-A155-DD4D-A50D-0340CB209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21889" y="5915375"/>
              <a:ext cx="449757" cy="44975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99CC0-3127-1549-BDD1-04DC09DE3221}"/>
              </a:ext>
            </a:extLst>
          </p:cNvPr>
          <p:cNvGrpSpPr/>
          <p:nvPr/>
        </p:nvGrpSpPr>
        <p:grpSpPr>
          <a:xfrm>
            <a:off x="6978552" y="3263524"/>
            <a:ext cx="4804119" cy="703075"/>
            <a:chOff x="6978552" y="3263524"/>
            <a:chExt cx="4804119" cy="7030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8EE967-3236-6742-87B3-EEC8634FAEB3}"/>
                </a:ext>
              </a:extLst>
            </p:cNvPr>
            <p:cNvSpPr txBox="1"/>
            <p:nvPr/>
          </p:nvSpPr>
          <p:spPr>
            <a:xfrm>
              <a:off x="7764542" y="3381657"/>
              <a:ext cx="4018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Analysis approach &amp; rub data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490B67-5A73-2046-838F-A50F67D5B8D3}"/>
                </a:ext>
              </a:extLst>
            </p:cNvPr>
            <p:cNvSpPr/>
            <p:nvPr/>
          </p:nvSpPr>
          <p:spPr>
            <a:xfrm>
              <a:off x="6978552" y="3263524"/>
              <a:ext cx="723797" cy="703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solidFill>
                  <a:srgbClr val="000062"/>
                </a:solidFill>
                <a:latin typeface="FontAwesome" pitchFamily="2" charset="0"/>
              </a:endParaRPr>
            </a:p>
          </p:txBody>
        </p:sp>
        <p:pic>
          <p:nvPicPr>
            <p:cNvPr id="35" name="Graphic 34" descr="Presentation with bar chart RTL">
              <a:extLst>
                <a:ext uri="{FF2B5EF4-FFF2-40B4-BE49-F238E27FC236}">
                  <a16:creationId xmlns:a16="http://schemas.microsoft.com/office/drawing/2014/main" id="{21EE06C3-1572-D84C-A27B-49EBDCBE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3134" y="3357746"/>
              <a:ext cx="514630" cy="51463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6703ED-9A02-9B41-95A6-AE7417A42036}"/>
              </a:ext>
            </a:extLst>
          </p:cNvPr>
          <p:cNvGrpSpPr/>
          <p:nvPr/>
        </p:nvGrpSpPr>
        <p:grpSpPr>
          <a:xfrm>
            <a:off x="6978552" y="4184077"/>
            <a:ext cx="4730000" cy="1485168"/>
            <a:chOff x="6978552" y="4184077"/>
            <a:chExt cx="4730000" cy="148516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CF89F6-8CFA-3240-8AD4-A92EDB193733}"/>
                </a:ext>
              </a:extLst>
            </p:cNvPr>
            <p:cNvSpPr txBox="1"/>
            <p:nvPr/>
          </p:nvSpPr>
          <p:spPr>
            <a:xfrm>
              <a:off x="7764542" y="4306327"/>
              <a:ext cx="3435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Findings: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FBAD2D-8025-C84A-B7EB-9653859C5D5A}"/>
                </a:ext>
              </a:extLst>
            </p:cNvPr>
            <p:cNvSpPr txBox="1"/>
            <p:nvPr/>
          </p:nvSpPr>
          <p:spPr>
            <a:xfrm>
              <a:off x="8272624" y="4769931"/>
              <a:ext cx="3435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Descriptive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E925FC-9FB4-B944-B326-CE0814575185}"/>
                </a:ext>
              </a:extLst>
            </p:cNvPr>
            <p:cNvSpPr txBox="1"/>
            <p:nvPr/>
          </p:nvSpPr>
          <p:spPr>
            <a:xfrm>
              <a:off x="8272625" y="5207580"/>
              <a:ext cx="3435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Predictive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1B48DD2-63D4-8346-8717-542367F4D048}"/>
                </a:ext>
              </a:extLst>
            </p:cNvPr>
            <p:cNvSpPr/>
            <p:nvPr/>
          </p:nvSpPr>
          <p:spPr>
            <a:xfrm>
              <a:off x="6978552" y="4184077"/>
              <a:ext cx="723797" cy="7030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8B9BCB2C-CFB9-DE46-83A3-E0C1341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21889" y="4335429"/>
              <a:ext cx="437120" cy="410464"/>
            </a:xfrm>
            <a:prstGeom prst="rect">
              <a:avLst/>
            </a:prstGeom>
          </p:spPr>
        </p:pic>
        <p:pic>
          <p:nvPicPr>
            <p:cNvPr id="40" name="Graphic 39" descr="Tick">
              <a:extLst>
                <a:ext uri="{FF2B5EF4-FFF2-40B4-BE49-F238E27FC236}">
                  <a16:creationId xmlns:a16="http://schemas.microsoft.com/office/drawing/2014/main" id="{D6F49C6D-62F5-9F44-A82F-241295CB6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78191" y="4833357"/>
              <a:ext cx="294434" cy="294434"/>
            </a:xfrm>
            <a:prstGeom prst="rect">
              <a:avLst/>
            </a:prstGeom>
          </p:spPr>
        </p:pic>
        <p:pic>
          <p:nvPicPr>
            <p:cNvPr id="41" name="Graphic 40" descr="Tick">
              <a:extLst>
                <a:ext uri="{FF2B5EF4-FFF2-40B4-BE49-F238E27FC236}">
                  <a16:creationId xmlns:a16="http://schemas.microsoft.com/office/drawing/2014/main" id="{5E7D7D73-D143-F349-9BCD-2C89BA75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78191" y="5271491"/>
              <a:ext cx="294434" cy="294434"/>
            </a:xfrm>
            <a:prstGeom prst="rect">
              <a:avLst/>
            </a:prstGeom>
          </p:spPr>
        </p:pic>
      </p:grpSp>
      <p:sp>
        <p:nvSpPr>
          <p:cNvPr id="45" name="Text Placeholder 22">
            <a:extLst>
              <a:ext uri="{FF2B5EF4-FFF2-40B4-BE49-F238E27FC236}">
                <a16:creationId xmlns:a16="http://schemas.microsoft.com/office/drawing/2014/main" id="{D4B8F0EA-5CB9-0A49-BB44-6BFB43A214E5}"/>
              </a:ext>
            </a:extLst>
          </p:cNvPr>
          <p:cNvSpPr txBox="1">
            <a:spLocks/>
          </p:cNvSpPr>
          <p:nvPr/>
        </p:nvSpPr>
        <p:spPr>
          <a:xfrm>
            <a:off x="8827087" y="845790"/>
            <a:ext cx="739767" cy="4965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48836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passenger jet landing on a runway&#10;&#10;Description automatically generated">
            <a:extLst>
              <a:ext uri="{FF2B5EF4-FFF2-40B4-BE49-F238E27FC236}">
                <a16:creationId xmlns:a16="http://schemas.microsoft.com/office/drawing/2014/main" id="{07A89B05-7A4B-7546-87CA-5E82087DE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032" t="34281" r="8897" b="29231"/>
          <a:stretch/>
        </p:blipFill>
        <p:spPr>
          <a:xfrm>
            <a:off x="-1476356" y="-4764"/>
            <a:ext cx="13668356" cy="3338515"/>
          </a:xfrm>
          <a:prstGeom prst="rect">
            <a:avLst/>
          </a:prstGeom>
        </p:spPr>
      </p:pic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DB3AEF-88B9-D04E-9F5A-2B50E8B1B4F1}"/>
              </a:ext>
            </a:extLst>
          </p:cNvPr>
          <p:cNvCxnSpPr/>
          <p:nvPr/>
        </p:nvCxnSpPr>
        <p:spPr>
          <a:xfrm>
            <a:off x="0" y="3333751"/>
            <a:ext cx="121920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1F155-E30B-3148-BE04-14117E4916FD}"/>
              </a:ext>
            </a:extLst>
          </p:cNvPr>
          <p:cNvGrpSpPr/>
          <p:nvPr/>
        </p:nvGrpSpPr>
        <p:grpSpPr>
          <a:xfrm>
            <a:off x="800100" y="0"/>
            <a:ext cx="3333749" cy="3409949"/>
            <a:chOff x="800100" y="0"/>
            <a:chExt cx="3333749" cy="34099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F63D5B-65B2-AF40-B257-BF6BA0AFDB40}"/>
                </a:ext>
              </a:extLst>
            </p:cNvPr>
            <p:cNvSpPr/>
            <p:nvPr/>
          </p:nvSpPr>
          <p:spPr>
            <a:xfrm>
              <a:off x="800100" y="0"/>
              <a:ext cx="3333749" cy="24145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96F7B679-DEC3-CD47-AE14-2FDBA0F623AC}"/>
                </a:ext>
              </a:extLst>
            </p:cNvPr>
            <p:cNvSpPr/>
            <p:nvPr/>
          </p:nvSpPr>
          <p:spPr>
            <a:xfrm rot="10800000">
              <a:off x="800100" y="2414588"/>
              <a:ext cx="3333749" cy="995361"/>
            </a:xfrm>
            <a:prstGeom prst="triangle">
              <a:avLst>
                <a:gd name="adj" fmla="val 5124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21">
              <a:extLst>
                <a:ext uri="{FF2B5EF4-FFF2-40B4-BE49-F238E27FC236}">
                  <a16:creationId xmlns:a16="http://schemas.microsoft.com/office/drawing/2014/main" id="{6E9916B3-FE41-3C4A-B638-2AD26950A787}"/>
                </a:ext>
              </a:extLst>
            </p:cNvPr>
            <p:cNvSpPr txBox="1">
              <a:spLocks/>
            </p:cNvSpPr>
            <p:nvPr/>
          </p:nvSpPr>
          <p:spPr>
            <a:xfrm>
              <a:off x="1028700" y="190501"/>
              <a:ext cx="2886075" cy="2486024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3600" b="1" dirty="0">
                  <a:solidFill>
                    <a:schemeClr val="bg1"/>
                  </a:solidFill>
                </a:rPr>
                <a:t>Company &amp;</a:t>
              </a:r>
            </a:p>
            <a:p>
              <a:pPr algn="ctr">
                <a:spcAft>
                  <a:spcPts val="600"/>
                </a:spcAft>
              </a:pPr>
              <a:r>
                <a:rPr lang="en-US" sz="3600" b="1" dirty="0">
                  <a:solidFill>
                    <a:schemeClr val="bg1"/>
                  </a:solidFill>
                </a:rPr>
                <a:t>Industry Overview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5D704D-D69B-104E-80E0-45CBE4349FAA}"/>
              </a:ext>
            </a:extLst>
          </p:cNvPr>
          <p:cNvSpPr txBox="1"/>
          <p:nvPr/>
        </p:nvSpPr>
        <p:spPr>
          <a:xfrm>
            <a:off x="430309" y="5535243"/>
            <a:ext cx="14937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DoubleClick and Kayak Data Sets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232A5-38D5-7542-816E-6D27428FA31B}"/>
              </a:ext>
            </a:extLst>
          </p:cNvPr>
          <p:cNvSpPr txBox="1"/>
          <p:nvPr/>
        </p:nvSpPr>
        <p:spPr>
          <a:xfrm>
            <a:off x="1966760" y="5535243"/>
            <a:ext cx="2381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International travel as the fastest growing market 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F3DAA0-F669-3146-9D3C-E8C7A423ED8B}"/>
              </a:ext>
            </a:extLst>
          </p:cNvPr>
          <p:cNvSpPr txBox="1"/>
          <p:nvPr/>
        </p:nvSpPr>
        <p:spPr>
          <a:xfrm>
            <a:off x="4151210" y="5535243"/>
            <a:ext cx="1971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263% </a:t>
            </a:r>
          </a:p>
          <a:p>
            <a:pPr algn="ctr"/>
            <a:r>
              <a:rPr lang="en-GB" sz="2000" dirty="0">
                <a:latin typeface="+mj-lt"/>
              </a:rPr>
              <a:t>increase in online bookings</a:t>
            </a:r>
            <a:endParaRPr lang="en-US" sz="20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03188A-128E-7D4F-95FB-4DE8D2985C2D}"/>
              </a:ext>
            </a:extLst>
          </p:cNvPr>
          <p:cNvSpPr/>
          <p:nvPr/>
        </p:nvSpPr>
        <p:spPr>
          <a:xfrm>
            <a:off x="6761076" y="5532473"/>
            <a:ext cx="641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+mj-lt"/>
              </a:rPr>
              <a:t>SEM</a:t>
            </a:r>
            <a:endParaRPr lang="en-US" sz="20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210FD-4CF6-EC47-A3FF-D0B625565D5B}"/>
              </a:ext>
            </a:extLst>
          </p:cNvPr>
          <p:cNvSpPr txBox="1"/>
          <p:nvPr/>
        </p:nvSpPr>
        <p:spPr>
          <a:xfrm>
            <a:off x="8110536" y="5535243"/>
            <a:ext cx="1971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Search engine optimization </a:t>
            </a:r>
            <a:endParaRPr lang="en-US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B919D-3E33-6749-952C-E3966824DF94}"/>
              </a:ext>
            </a:extLst>
          </p:cNvPr>
          <p:cNvSpPr txBox="1"/>
          <p:nvPr/>
        </p:nvSpPr>
        <p:spPr>
          <a:xfrm>
            <a:off x="10288209" y="5554839"/>
            <a:ext cx="207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Pay-per-click </a:t>
            </a:r>
            <a:endParaRPr lang="en-US" sz="2000" dirty="0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E14651-BDAF-0F48-B8FB-6B0994D553FE}"/>
              </a:ext>
            </a:extLst>
          </p:cNvPr>
          <p:cNvSpPr/>
          <p:nvPr/>
        </p:nvSpPr>
        <p:spPr>
          <a:xfrm>
            <a:off x="10448924" y="4269393"/>
            <a:ext cx="1101524" cy="1071193"/>
          </a:xfrm>
          <a:prstGeom prst="ellipse">
            <a:avLst/>
          </a:prstGeom>
          <a:solidFill>
            <a:srgbClr val="00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751F0A-C389-634D-8754-EB684C3AA717}"/>
              </a:ext>
            </a:extLst>
          </p:cNvPr>
          <p:cNvSpPr/>
          <p:nvPr/>
        </p:nvSpPr>
        <p:spPr>
          <a:xfrm>
            <a:off x="6531075" y="4252911"/>
            <a:ext cx="1101524" cy="1071193"/>
          </a:xfrm>
          <a:prstGeom prst="ellipse">
            <a:avLst/>
          </a:prstGeom>
          <a:solidFill>
            <a:srgbClr val="00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EED4B7-E25D-C744-A612-03D16BEA56E5}"/>
              </a:ext>
            </a:extLst>
          </p:cNvPr>
          <p:cNvSpPr/>
          <p:nvPr/>
        </p:nvSpPr>
        <p:spPr>
          <a:xfrm>
            <a:off x="8477249" y="4252911"/>
            <a:ext cx="1101524" cy="1071193"/>
          </a:xfrm>
          <a:prstGeom prst="ellipse">
            <a:avLst/>
          </a:prstGeom>
          <a:solidFill>
            <a:srgbClr val="00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B5B81A-1E22-D544-BFF1-23DA9AE4DA0F}"/>
              </a:ext>
            </a:extLst>
          </p:cNvPr>
          <p:cNvSpPr/>
          <p:nvPr/>
        </p:nvSpPr>
        <p:spPr>
          <a:xfrm>
            <a:off x="4559400" y="4252911"/>
            <a:ext cx="1101524" cy="1071193"/>
          </a:xfrm>
          <a:prstGeom prst="ellipse">
            <a:avLst/>
          </a:prstGeom>
          <a:solidFill>
            <a:srgbClr val="00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CAA2D7-698D-6F4A-80BE-720AA7F1BA44}"/>
              </a:ext>
            </a:extLst>
          </p:cNvPr>
          <p:cNvSpPr/>
          <p:nvPr/>
        </p:nvSpPr>
        <p:spPr>
          <a:xfrm>
            <a:off x="2587725" y="4269393"/>
            <a:ext cx="1101524" cy="1071193"/>
          </a:xfrm>
          <a:prstGeom prst="ellipse">
            <a:avLst/>
          </a:prstGeom>
          <a:solidFill>
            <a:srgbClr val="00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377480-6339-CD48-8AF6-301BCE358CE9}"/>
              </a:ext>
            </a:extLst>
          </p:cNvPr>
          <p:cNvSpPr/>
          <p:nvPr/>
        </p:nvSpPr>
        <p:spPr>
          <a:xfrm>
            <a:off x="616050" y="4252910"/>
            <a:ext cx="1101524" cy="1071193"/>
          </a:xfrm>
          <a:prstGeom prst="ellipse">
            <a:avLst/>
          </a:prstGeom>
          <a:solidFill>
            <a:srgbClr val="00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pic>
        <p:nvPicPr>
          <p:cNvPr id="25" name="Graphic 24" descr="Marker">
            <a:extLst>
              <a:ext uri="{FF2B5EF4-FFF2-40B4-BE49-F238E27FC236}">
                <a16:creationId xmlns:a16="http://schemas.microsoft.com/office/drawing/2014/main" id="{D93935C3-16F2-2E46-9293-5DDFFA35C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099" y="4442055"/>
            <a:ext cx="714376" cy="714376"/>
          </a:xfrm>
          <a:prstGeom prst="rect">
            <a:avLst/>
          </a:prstGeom>
        </p:spPr>
      </p:pic>
      <p:pic>
        <p:nvPicPr>
          <p:cNvPr id="27" name="Graphic 26" descr="Bar graph with upward trend">
            <a:extLst>
              <a:ext uri="{FF2B5EF4-FFF2-40B4-BE49-F238E27FC236}">
                <a16:creationId xmlns:a16="http://schemas.microsoft.com/office/drawing/2014/main" id="{9A4F66C8-39C2-0B46-8FBF-3D02F0792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3759" y="4471987"/>
            <a:ext cx="663691" cy="663691"/>
          </a:xfrm>
          <a:prstGeom prst="rect">
            <a:avLst/>
          </a:prstGeom>
        </p:spPr>
      </p:pic>
      <p:pic>
        <p:nvPicPr>
          <p:cNvPr id="29" name="Graphic 28" descr="Aeroplane">
            <a:extLst>
              <a:ext uri="{FF2B5EF4-FFF2-40B4-BE49-F238E27FC236}">
                <a16:creationId xmlns:a16="http://schemas.microsoft.com/office/drawing/2014/main" id="{9CC7BD87-3761-7B4B-9A6F-411EFEB79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4574" y="4453886"/>
            <a:ext cx="695864" cy="695864"/>
          </a:xfrm>
          <a:prstGeom prst="rect">
            <a:avLst/>
          </a:prstGeom>
        </p:spPr>
      </p:pic>
      <p:pic>
        <p:nvPicPr>
          <p:cNvPr id="33" name="Graphic 32" descr="Money">
            <a:extLst>
              <a:ext uri="{FF2B5EF4-FFF2-40B4-BE49-F238E27FC236}">
                <a16:creationId xmlns:a16="http://schemas.microsoft.com/office/drawing/2014/main" id="{B014F28F-91B6-D14C-B88F-BFB2FD9B25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75319" y="4483646"/>
            <a:ext cx="648734" cy="648734"/>
          </a:xfrm>
          <a:prstGeom prst="rect">
            <a:avLst/>
          </a:prstGeom>
        </p:spPr>
      </p:pic>
      <p:pic>
        <p:nvPicPr>
          <p:cNvPr id="34" name="Graphic 33" descr="Research">
            <a:extLst>
              <a:ext uri="{FF2B5EF4-FFF2-40B4-BE49-F238E27FC236}">
                <a16:creationId xmlns:a16="http://schemas.microsoft.com/office/drawing/2014/main" id="{A424E4FA-8F3E-5B4C-B986-08684F34E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7283" y="4463039"/>
            <a:ext cx="712044" cy="666104"/>
          </a:xfrm>
          <a:prstGeom prst="rect">
            <a:avLst/>
          </a:prstGeom>
        </p:spPr>
      </p:pic>
      <p:pic>
        <p:nvPicPr>
          <p:cNvPr id="36" name="Graphic 35" descr="Gears">
            <a:extLst>
              <a:ext uri="{FF2B5EF4-FFF2-40B4-BE49-F238E27FC236}">
                <a16:creationId xmlns:a16="http://schemas.microsoft.com/office/drawing/2014/main" id="{DA171E4D-8A3C-2748-BC6D-953E2367AE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58917" y="4430714"/>
            <a:ext cx="738187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4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A drawing of a person&#10;&#10;Description automatically generated">
            <a:extLst>
              <a:ext uri="{FF2B5EF4-FFF2-40B4-BE49-F238E27FC236}">
                <a16:creationId xmlns:a16="http://schemas.microsoft.com/office/drawing/2014/main" id="{DD568A71-4F15-0140-A04C-1F72C0CD6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1" t="36168" r="62818" b="10002"/>
          <a:stretch/>
        </p:blipFill>
        <p:spPr>
          <a:xfrm rot="5400000">
            <a:off x="68722" y="-91769"/>
            <a:ext cx="3557162" cy="3740699"/>
          </a:xfrm>
          <a:prstGeom prst="rect">
            <a:avLst/>
          </a:prstGeom>
        </p:spPr>
      </p:pic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8821076" y="2693621"/>
            <a:ext cx="2619692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 Profit Margins</a:t>
            </a:r>
          </a:p>
        </p:txBody>
      </p:sp>
      <p:sp>
        <p:nvSpPr>
          <p:cNvPr id="52" name="Text Placeholder 3"/>
          <p:cNvSpPr txBox="1">
            <a:spLocks/>
          </p:cNvSpPr>
          <p:nvPr/>
        </p:nvSpPr>
        <p:spPr>
          <a:xfrm>
            <a:off x="8839200" y="5049504"/>
            <a:ext cx="1671163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 ROA</a:t>
            </a:r>
          </a:p>
        </p:txBody>
      </p:sp>
      <p:sp>
        <p:nvSpPr>
          <p:cNvPr id="86" name="Freeform 85"/>
          <p:cNvSpPr/>
          <p:nvPr/>
        </p:nvSpPr>
        <p:spPr>
          <a:xfrm>
            <a:off x="7431572" y="2381776"/>
            <a:ext cx="1096817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39" tIns="141839" rIns="141839" bIns="141839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/>
          </a:p>
        </p:txBody>
      </p:sp>
      <p:sp>
        <p:nvSpPr>
          <p:cNvPr id="88" name="Freeform 87"/>
          <p:cNvSpPr/>
          <p:nvPr/>
        </p:nvSpPr>
        <p:spPr>
          <a:xfrm>
            <a:off x="7431572" y="4597265"/>
            <a:ext cx="1096817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39" tIns="141839" rIns="141839" bIns="141839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/>
          </a:p>
        </p:txBody>
      </p:sp>
      <p:grpSp>
        <p:nvGrpSpPr>
          <p:cNvPr id="66" name="Group 134">
            <a:extLst>
              <a:ext uri="{FF2B5EF4-FFF2-40B4-BE49-F238E27FC236}">
                <a16:creationId xmlns:a16="http://schemas.microsoft.com/office/drawing/2014/main" id="{4628AB2B-F974-9845-8671-6937AFB14FE0}"/>
              </a:ext>
            </a:extLst>
          </p:cNvPr>
          <p:cNvGrpSpPr>
            <a:grpSpLocks noChangeAspect="1"/>
          </p:cNvGrpSpPr>
          <p:nvPr/>
        </p:nvGrpSpPr>
        <p:grpSpPr>
          <a:xfrm>
            <a:off x="7314799" y="4480257"/>
            <a:ext cx="1366781" cy="1367926"/>
            <a:chOff x="3287425" y="1417883"/>
            <a:chExt cx="648499" cy="649042"/>
          </a:xfrm>
          <a:solidFill>
            <a:schemeClr val="accent1">
              <a:lumMod val="75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E3CD86B-03B5-AC48-B8AC-A5DB7E72BC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291123F-EA1C-5F4A-9A18-370AEEEC8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" name="Group 134">
            <a:extLst>
              <a:ext uri="{FF2B5EF4-FFF2-40B4-BE49-F238E27FC236}">
                <a16:creationId xmlns:a16="http://schemas.microsoft.com/office/drawing/2014/main" id="{5A49AAFB-BD9B-FE4A-82B6-D2D01C47CF6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589" y="2198169"/>
            <a:ext cx="1366781" cy="1367926"/>
            <a:chOff x="3287425" y="1417883"/>
            <a:chExt cx="648499" cy="64904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CDDB61-41A1-DB4D-BC73-8C73C97327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080243C-28B2-3447-9BD1-D408E71404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ABAAA6-9640-6048-9F64-E21C3C08EDD0}"/>
              </a:ext>
            </a:extLst>
          </p:cNvPr>
          <p:cNvGrpSpPr/>
          <p:nvPr/>
        </p:nvGrpSpPr>
        <p:grpSpPr>
          <a:xfrm>
            <a:off x="1454850" y="2204969"/>
            <a:ext cx="3424066" cy="1367926"/>
            <a:chOff x="1454850" y="2204969"/>
            <a:chExt cx="3424066" cy="1367926"/>
          </a:xfrm>
        </p:grpSpPr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454850" y="2693620"/>
              <a:ext cx="1918282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9170">
                <a:spcBef>
                  <a:spcPct val="20000"/>
                </a:spcBef>
                <a:defRPr/>
              </a:pPr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Decrease Costs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3638102" y="2381776"/>
              <a:ext cx="1096817" cy="1096817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839" tIns="141839" rIns="141839" bIns="141839" numCol="1" spcCol="1270" anchor="ctr" anchorCtr="0">
              <a:noAutofit/>
            </a:bodyPr>
            <a:lstStyle/>
            <a:p>
              <a:pPr algn="ctr" defTabSz="88897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333" dirty="0"/>
            </a:p>
          </p:txBody>
        </p:sp>
        <p:grpSp>
          <p:nvGrpSpPr>
            <p:cNvPr id="63" name="Group 134">
              <a:extLst>
                <a:ext uri="{FF2B5EF4-FFF2-40B4-BE49-F238E27FC236}">
                  <a16:creationId xmlns:a16="http://schemas.microsoft.com/office/drawing/2014/main" id="{7204D993-D917-074B-9214-C36379B36A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12135" y="2204969"/>
              <a:ext cx="1366781" cy="1367926"/>
              <a:chOff x="3287425" y="1417883"/>
              <a:chExt cx="648499" cy="64904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5FF8CBC-2793-0548-BC90-B024E5B93B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004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342782E-7DD0-A148-AD75-F7E270CD9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16" name="Graphic 15" descr="Dollar">
              <a:extLst>
                <a:ext uri="{FF2B5EF4-FFF2-40B4-BE49-F238E27FC236}">
                  <a16:creationId xmlns:a16="http://schemas.microsoft.com/office/drawing/2014/main" id="{31F30BF5-BAF2-0143-8992-5FEF4D54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03953" y="2479614"/>
              <a:ext cx="797346" cy="79734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644BA2-252A-A847-B855-1C013110BE3E}"/>
              </a:ext>
            </a:extLst>
          </p:cNvPr>
          <p:cNvGrpSpPr/>
          <p:nvPr/>
        </p:nvGrpSpPr>
        <p:grpSpPr>
          <a:xfrm>
            <a:off x="1562982" y="4501062"/>
            <a:ext cx="3303577" cy="1367926"/>
            <a:chOff x="1562982" y="4501062"/>
            <a:chExt cx="3303577" cy="1367926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1562982" y="5049504"/>
              <a:ext cx="1788695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9170">
                <a:spcBef>
                  <a:spcPct val="20000"/>
                </a:spcBef>
                <a:defRPr/>
              </a:pPr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Increase Sales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3638102" y="4597265"/>
              <a:ext cx="1096817" cy="1096817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000044"/>
            </a:solidFill>
            <a:ln w="127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839" tIns="141839" rIns="141839" bIns="141839" numCol="1" spcCol="1270" anchor="ctr" anchorCtr="0">
              <a:noAutofit/>
            </a:bodyPr>
            <a:lstStyle/>
            <a:p>
              <a:pPr algn="ctr" defTabSz="88897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76" name="Group 134">
              <a:extLst>
                <a:ext uri="{FF2B5EF4-FFF2-40B4-BE49-F238E27FC236}">
                  <a16:creationId xmlns:a16="http://schemas.microsoft.com/office/drawing/2014/main" id="{F475BEC6-CD30-9C48-8F7F-A928584F6D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9778" y="4501062"/>
              <a:ext cx="1366781" cy="1367926"/>
              <a:chOff x="3287425" y="1417883"/>
              <a:chExt cx="648499" cy="649042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388AFAB-0C8C-7942-8382-8E857F0CB9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34772FE-E5A5-D148-BF70-1D1DFE56FB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004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18" name="Graphic 17" descr="Upward trend">
              <a:extLst>
                <a:ext uri="{FF2B5EF4-FFF2-40B4-BE49-F238E27FC236}">
                  <a16:creationId xmlns:a16="http://schemas.microsoft.com/office/drawing/2014/main" id="{9A1B0B9A-8255-0C4D-A422-A4991DAED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9615" y="4782708"/>
              <a:ext cx="796044" cy="796044"/>
            </a:xfrm>
            <a:prstGeom prst="rect">
              <a:avLst/>
            </a:prstGeom>
          </p:spPr>
        </p:pic>
      </p:grpSp>
      <p:grpSp>
        <p:nvGrpSpPr>
          <p:cNvPr id="80" name="Group 134">
            <a:extLst>
              <a:ext uri="{FF2B5EF4-FFF2-40B4-BE49-F238E27FC236}">
                <a16:creationId xmlns:a16="http://schemas.microsoft.com/office/drawing/2014/main" id="{7903282E-F227-F349-9E56-6B15DB976B31}"/>
              </a:ext>
            </a:extLst>
          </p:cNvPr>
          <p:cNvGrpSpPr>
            <a:grpSpLocks noChangeAspect="1"/>
          </p:cNvGrpSpPr>
          <p:nvPr/>
        </p:nvGrpSpPr>
        <p:grpSpPr>
          <a:xfrm>
            <a:off x="5199329" y="3120283"/>
            <a:ext cx="1776847" cy="1778335"/>
            <a:chOff x="3287425" y="1417883"/>
            <a:chExt cx="648499" cy="649042"/>
          </a:xfrm>
          <a:solidFill>
            <a:srgbClr val="C00000"/>
          </a:solidFill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16AE5C2-16F6-D848-8FF9-896F57F0C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7C2D0D6-A0D8-8949-83E4-E5E41583A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4F44A3B-9CAF-2447-B4E9-5BFC00CB1771}"/>
              </a:ext>
            </a:extLst>
          </p:cNvPr>
          <p:cNvSpPr txBox="1"/>
          <p:nvPr/>
        </p:nvSpPr>
        <p:spPr>
          <a:xfrm>
            <a:off x="5294063" y="3655508"/>
            <a:ext cx="1603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MAXIMIZE PROFITS</a:t>
            </a:r>
          </a:p>
        </p:txBody>
      </p:sp>
      <p:sp>
        <p:nvSpPr>
          <p:cNvPr id="84" name="Circular Arrow 83">
            <a:extLst>
              <a:ext uri="{FF2B5EF4-FFF2-40B4-BE49-F238E27FC236}">
                <a16:creationId xmlns:a16="http://schemas.microsoft.com/office/drawing/2014/main" id="{CE6FF931-950F-7245-90DA-0401F9988D5D}"/>
              </a:ext>
            </a:extLst>
          </p:cNvPr>
          <p:cNvSpPr/>
          <p:nvPr/>
        </p:nvSpPr>
        <p:spPr>
          <a:xfrm rot="10800000">
            <a:off x="4330659" y="3683786"/>
            <a:ext cx="3488851" cy="2613275"/>
          </a:xfrm>
          <a:prstGeom prst="circularArrow">
            <a:avLst>
              <a:gd name="adj1" fmla="val 4049"/>
              <a:gd name="adj2" fmla="val 508999"/>
              <a:gd name="adj3" fmla="val 19315490"/>
              <a:gd name="adj4" fmla="val 12575511"/>
              <a:gd name="adj5" fmla="val 4723"/>
            </a:avLst>
          </a:prstGeom>
          <a:solidFill>
            <a:srgbClr val="C91714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B86F03-BD79-CC49-9784-F0548B2D17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5911"/>
          <a:stretch/>
        </p:blipFill>
        <p:spPr>
          <a:xfrm rot="3543168">
            <a:off x="2726853" y="3449643"/>
            <a:ext cx="1236506" cy="1110473"/>
          </a:xfrm>
          <a:prstGeom prst="rect">
            <a:avLst/>
          </a:prstGeom>
        </p:spPr>
      </p:pic>
      <p:pic>
        <p:nvPicPr>
          <p:cNvPr id="87" name="Picture 8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8B5729-B936-B54F-B1FE-BF7095141E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5911"/>
          <a:stretch/>
        </p:blipFill>
        <p:spPr>
          <a:xfrm rot="14455092">
            <a:off x="8189584" y="3441472"/>
            <a:ext cx="1351392" cy="1213649"/>
          </a:xfrm>
          <a:prstGeom prst="rect">
            <a:avLst/>
          </a:prstGeom>
        </p:spPr>
      </p:pic>
      <p:sp>
        <p:nvSpPr>
          <p:cNvPr id="89" name="Circular Arrow 88">
            <a:extLst>
              <a:ext uri="{FF2B5EF4-FFF2-40B4-BE49-F238E27FC236}">
                <a16:creationId xmlns:a16="http://schemas.microsoft.com/office/drawing/2014/main" id="{89F23A75-E7C2-5B45-93AC-CA80C96D01C2}"/>
              </a:ext>
            </a:extLst>
          </p:cNvPr>
          <p:cNvSpPr/>
          <p:nvPr/>
        </p:nvSpPr>
        <p:spPr>
          <a:xfrm>
            <a:off x="4311072" y="1692076"/>
            <a:ext cx="3488851" cy="2613275"/>
          </a:xfrm>
          <a:prstGeom prst="circularArrow">
            <a:avLst>
              <a:gd name="adj1" fmla="val 4049"/>
              <a:gd name="adj2" fmla="val 508999"/>
              <a:gd name="adj3" fmla="val 19315490"/>
              <a:gd name="adj4" fmla="val 12575511"/>
              <a:gd name="adj5" fmla="val 4723"/>
            </a:avLst>
          </a:prstGeom>
          <a:solidFill>
            <a:srgbClr val="C91714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1" name="Graphic 30" descr="Tick">
            <a:extLst>
              <a:ext uri="{FF2B5EF4-FFF2-40B4-BE49-F238E27FC236}">
                <a16:creationId xmlns:a16="http://schemas.microsoft.com/office/drawing/2014/main" id="{665F096A-FE0B-854C-9169-3F76B8E036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418" y="2570871"/>
            <a:ext cx="655833" cy="655833"/>
          </a:xfrm>
          <a:prstGeom prst="rect">
            <a:avLst/>
          </a:prstGeom>
        </p:spPr>
      </p:pic>
      <p:pic>
        <p:nvPicPr>
          <p:cNvPr id="38" name="Graphic 37" descr="Bullseye">
            <a:extLst>
              <a:ext uri="{FF2B5EF4-FFF2-40B4-BE49-F238E27FC236}">
                <a16:creationId xmlns:a16="http://schemas.microsoft.com/office/drawing/2014/main" id="{B5E9C3F8-C7D4-1C4C-8202-A09E47340F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1116" y="4786973"/>
            <a:ext cx="770832" cy="770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3E679E-0263-CB4E-A059-C9EDE21B632D}"/>
              </a:ext>
            </a:extLst>
          </p:cNvPr>
          <p:cNvSpPr/>
          <p:nvPr/>
        </p:nvSpPr>
        <p:spPr>
          <a:xfrm>
            <a:off x="109106" y="6147478"/>
            <a:ext cx="1048182" cy="602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A7DFAB05-EBEC-CB47-A810-785776C9B424}"/>
              </a:ext>
            </a:extLst>
          </p:cNvPr>
          <p:cNvSpPr txBox="1">
            <a:spLocks/>
          </p:cNvSpPr>
          <p:nvPr/>
        </p:nvSpPr>
        <p:spPr>
          <a:xfrm>
            <a:off x="4039591" y="575616"/>
            <a:ext cx="4112817" cy="47136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Business problem</a:t>
            </a:r>
          </a:p>
        </p:txBody>
      </p:sp>
    </p:spTree>
    <p:extLst>
      <p:ext uri="{BB962C8B-B14F-4D97-AF65-F5344CB8AC3E}">
        <p14:creationId xmlns:p14="http://schemas.microsoft.com/office/powerpoint/2010/main" val="238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drawing of a person&#10;&#10;Description automatically generated">
            <a:extLst>
              <a:ext uri="{FF2B5EF4-FFF2-40B4-BE49-F238E27FC236}">
                <a16:creationId xmlns:a16="http://schemas.microsoft.com/office/drawing/2014/main" id="{3E232955-FE01-2A4F-85CC-6115FA926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1" t="36168" r="62818" b="10002"/>
          <a:stretch/>
        </p:blipFill>
        <p:spPr>
          <a:xfrm rot="16200000" flipH="1">
            <a:off x="8543070" y="-91768"/>
            <a:ext cx="3557162" cy="374069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553580" y="3863871"/>
            <a:ext cx="3590833" cy="0"/>
          </a:xfrm>
          <a:prstGeom prst="line">
            <a:avLst/>
          </a:prstGeom>
          <a:ln w="19050">
            <a:solidFill>
              <a:srgbClr val="00004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Down Arrow Callout 133"/>
          <p:cNvSpPr/>
          <p:nvPr/>
        </p:nvSpPr>
        <p:spPr>
          <a:xfrm>
            <a:off x="488920" y="1369326"/>
            <a:ext cx="3720153" cy="2340927"/>
          </a:xfrm>
          <a:prstGeom prst="downArrowCallout">
            <a:avLst>
              <a:gd name="adj1" fmla="val 25776"/>
              <a:gd name="adj2" fmla="val 9254"/>
              <a:gd name="adj3" fmla="val 9254"/>
              <a:gd name="adj4" fmla="val 90746"/>
            </a:avLst>
          </a:prstGeom>
          <a:solidFill>
            <a:srgbClr val="00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870361" y="2221656"/>
            <a:ext cx="1984096" cy="901722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i="1" dirty="0">
                <a:solidFill>
                  <a:schemeClr val="bg1"/>
                </a:solidFill>
              </a:rPr>
              <a:t>Length</a:t>
            </a:r>
          </a:p>
          <a:p>
            <a:pPr marL="285750" indent="-285750" defTabSz="121917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i="1" dirty="0">
                <a:solidFill>
                  <a:schemeClr val="bg1"/>
                </a:solidFill>
              </a:rPr>
              <a:t>Spaces</a:t>
            </a:r>
          </a:p>
          <a:p>
            <a:pPr defTabSz="1219170">
              <a:spcBef>
                <a:spcPct val="20000"/>
              </a:spcBef>
              <a:defRPr/>
            </a:pPr>
            <a:endParaRPr lang="en-US" sz="1333" i="1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170831" y="1743414"/>
            <a:ext cx="2361672" cy="28732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</a:rPr>
              <a:t>Cleaning column names</a:t>
            </a:r>
          </a:p>
        </p:txBody>
      </p:sp>
      <p:sp>
        <p:nvSpPr>
          <p:cNvPr id="138" name="Sev01"/>
          <p:cNvSpPr>
            <a:spLocks noChangeAspect="1"/>
          </p:cNvSpPr>
          <p:nvPr/>
        </p:nvSpPr>
        <p:spPr>
          <a:xfrm>
            <a:off x="2180421" y="3710252"/>
            <a:ext cx="337147" cy="33714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0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268782" y="3863871"/>
            <a:ext cx="3590833" cy="0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own Arrow Callout 144"/>
          <p:cNvSpPr/>
          <p:nvPr/>
        </p:nvSpPr>
        <p:spPr>
          <a:xfrm flipV="1">
            <a:off x="4204122" y="4057653"/>
            <a:ext cx="3720153" cy="2340927"/>
          </a:xfrm>
          <a:prstGeom prst="downArrowCallout">
            <a:avLst>
              <a:gd name="adj1" fmla="val 25776"/>
              <a:gd name="adj2" fmla="val 9254"/>
              <a:gd name="adj3" fmla="val 9254"/>
              <a:gd name="adj4" fmla="val 90746"/>
            </a:avLst>
          </a:prstGeom>
          <a:solidFill>
            <a:srgbClr val="C91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4081650" y="4500681"/>
            <a:ext cx="4238001" cy="2354427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endParaRPr lang="en-GB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GB" i="1" dirty="0">
                <a:solidFill>
                  <a:schemeClr val="bg1"/>
                </a:solidFill>
              </a:rPr>
              <a:t>Success</a:t>
            </a:r>
            <a:r>
              <a:rPr lang="en-GB" sz="1600" i="1" dirty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into binary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“Any bookings” : 1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0 : 0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GB" i="1" dirty="0">
                <a:solidFill>
                  <a:schemeClr val="bg1"/>
                </a:solidFill>
              </a:rPr>
              <a:t>Match</a:t>
            </a:r>
            <a:r>
              <a:rPr lang="en-GB" sz="1600" dirty="0">
                <a:solidFill>
                  <a:schemeClr val="bg1"/>
                </a:solidFill>
              </a:rPr>
              <a:t> into binary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“Advanced”: 1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 Rest : 0</a:t>
            </a:r>
          </a:p>
          <a:p>
            <a:pPr lvl="2" fontAlgn="base"/>
            <a:endParaRPr lang="en-GB" sz="1600" dirty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endParaRPr lang="en-US" sz="1333" i="1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34928" y="4430494"/>
            <a:ext cx="2488803" cy="2873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</a:rPr>
              <a:t>Numeric conversions</a:t>
            </a:r>
          </a:p>
        </p:txBody>
      </p:sp>
      <p:sp>
        <p:nvSpPr>
          <p:cNvPr id="148" name="Sev01"/>
          <p:cNvSpPr>
            <a:spLocks noChangeAspect="1"/>
          </p:cNvSpPr>
          <p:nvPr/>
        </p:nvSpPr>
        <p:spPr>
          <a:xfrm>
            <a:off x="5895624" y="3710252"/>
            <a:ext cx="337147" cy="337147"/>
          </a:xfrm>
          <a:prstGeom prst="ellipse">
            <a:avLst/>
          </a:prstGeom>
          <a:solidFill>
            <a:schemeClr val="bg1"/>
          </a:solidFill>
          <a:ln w="57150">
            <a:solidFill>
              <a:srgbClr val="C917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 flipH="1">
            <a:off x="7988936" y="3863871"/>
            <a:ext cx="359083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Sev01"/>
          <p:cNvSpPr>
            <a:spLocks noChangeAspect="1"/>
          </p:cNvSpPr>
          <p:nvPr/>
        </p:nvSpPr>
        <p:spPr>
          <a:xfrm>
            <a:off x="9302713" y="4319425"/>
            <a:ext cx="963275" cy="963272"/>
          </a:xfrm>
          <a:prstGeom prst="ellipse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3" name="Down Arrow Callout 152"/>
          <p:cNvSpPr/>
          <p:nvPr/>
        </p:nvSpPr>
        <p:spPr>
          <a:xfrm>
            <a:off x="7924276" y="1369326"/>
            <a:ext cx="3720153" cy="2340927"/>
          </a:xfrm>
          <a:prstGeom prst="downArrowCallout">
            <a:avLst>
              <a:gd name="adj1" fmla="val 25776"/>
              <a:gd name="adj2" fmla="val 9254"/>
              <a:gd name="adj3" fmla="val 9254"/>
              <a:gd name="adj4" fmla="val 9074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8932802" y="1743415"/>
            <a:ext cx="1703095" cy="28732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</a:rPr>
              <a:t>Dealing with N/A</a:t>
            </a:r>
          </a:p>
        </p:txBody>
      </p:sp>
      <p:sp>
        <p:nvSpPr>
          <p:cNvPr id="156" name="Sev01"/>
          <p:cNvSpPr>
            <a:spLocks noChangeAspect="1"/>
          </p:cNvSpPr>
          <p:nvPr/>
        </p:nvSpPr>
        <p:spPr>
          <a:xfrm>
            <a:off x="9615777" y="3710252"/>
            <a:ext cx="337147" cy="33714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9" name="Sev01"/>
          <p:cNvSpPr>
            <a:spLocks noChangeAspect="1"/>
          </p:cNvSpPr>
          <p:nvPr/>
        </p:nvSpPr>
        <p:spPr>
          <a:xfrm>
            <a:off x="5582559" y="2439045"/>
            <a:ext cx="963275" cy="963272"/>
          </a:xfrm>
          <a:prstGeom prst="ellipse">
            <a:avLst/>
          </a:prstGeom>
          <a:noFill/>
          <a:ln w="57150">
            <a:solidFill>
              <a:srgbClr val="C917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63" name="Sev01"/>
          <p:cNvSpPr>
            <a:spLocks noChangeAspect="1"/>
          </p:cNvSpPr>
          <p:nvPr/>
        </p:nvSpPr>
        <p:spPr>
          <a:xfrm>
            <a:off x="1862409" y="4319425"/>
            <a:ext cx="963275" cy="963272"/>
          </a:xfrm>
          <a:prstGeom prst="ellipse">
            <a:avLst/>
          </a:prstGeom>
          <a:noFill/>
          <a:ln w="57150">
            <a:solidFill>
              <a:srgbClr val="000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1" name="Title 21">
            <a:extLst>
              <a:ext uri="{FF2B5EF4-FFF2-40B4-BE49-F238E27FC236}">
                <a16:creationId xmlns:a16="http://schemas.microsoft.com/office/drawing/2014/main" id="{636D7808-08B5-7842-A0C6-4DCB67BE80AC}"/>
              </a:ext>
            </a:extLst>
          </p:cNvPr>
          <p:cNvSpPr txBox="1">
            <a:spLocks/>
          </p:cNvSpPr>
          <p:nvPr/>
        </p:nvSpPr>
        <p:spPr>
          <a:xfrm>
            <a:off x="5074046" y="588650"/>
            <a:ext cx="2043907" cy="47136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Rub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CAB715-2DB9-E54F-B054-E538FF275E50}"/>
              </a:ext>
            </a:extLst>
          </p:cNvPr>
          <p:cNvSpPr txBox="1"/>
          <p:nvPr/>
        </p:nvSpPr>
        <p:spPr>
          <a:xfrm>
            <a:off x="8319651" y="2221656"/>
            <a:ext cx="1703095" cy="901722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i="1" dirty="0">
                <a:solidFill>
                  <a:schemeClr val="bg1"/>
                </a:solidFill>
              </a:rPr>
              <a:t>Flagged</a:t>
            </a:r>
          </a:p>
          <a:p>
            <a:pPr marL="285750" indent="-285750" defTabSz="121917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i="1" dirty="0">
                <a:solidFill>
                  <a:schemeClr val="bg1"/>
                </a:solidFill>
              </a:rPr>
              <a:t>Dropped</a:t>
            </a:r>
          </a:p>
          <a:p>
            <a:pPr defTabSz="1219170">
              <a:spcBef>
                <a:spcPct val="20000"/>
              </a:spcBef>
              <a:defRPr/>
            </a:pPr>
            <a:endParaRPr lang="en-US" sz="1333" i="1" dirty="0">
              <a:solidFill>
                <a:schemeClr val="bg1"/>
              </a:solidFill>
            </a:endParaRPr>
          </a:p>
        </p:txBody>
      </p:sp>
      <p:pic>
        <p:nvPicPr>
          <p:cNvPr id="13" name="Graphic 12" descr="Rubbish">
            <a:extLst>
              <a:ext uri="{FF2B5EF4-FFF2-40B4-BE49-F238E27FC236}">
                <a16:creationId xmlns:a16="http://schemas.microsoft.com/office/drawing/2014/main" id="{6AC16D3C-014C-ED4A-9BE7-AAF895AFF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1422" y="4468134"/>
            <a:ext cx="665853" cy="665853"/>
          </a:xfrm>
          <a:prstGeom prst="rect">
            <a:avLst/>
          </a:prstGeom>
        </p:spPr>
      </p:pic>
      <p:pic>
        <p:nvPicPr>
          <p:cNvPr id="15" name="Graphic 14" descr="Playbook">
            <a:extLst>
              <a:ext uri="{FF2B5EF4-FFF2-40B4-BE49-F238E27FC236}">
                <a16:creationId xmlns:a16="http://schemas.microsoft.com/office/drawing/2014/main" id="{FA07ACD5-AB68-6143-8B0D-9E59CC64E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462" y="2526485"/>
            <a:ext cx="810425" cy="810425"/>
          </a:xfrm>
          <a:prstGeom prst="rect">
            <a:avLst/>
          </a:prstGeom>
        </p:spPr>
      </p:pic>
      <p:pic>
        <p:nvPicPr>
          <p:cNvPr id="17" name="Graphic 16" descr="Puzzle">
            <a:extLst>
              <a:ext uri="{FF2B5EF4-FFF2-40B4-BE49-F238E27FC236}">
                <a16:creationId xmlns:a16="http://schemas.microsoft.com/office/drawing/2014/main" id="{8CCE9FDB-AED3-9941-A6F2-24D215C70A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045" y="4430494"/>
            <a:ext cx="767244" cy="76724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CE8D8F8-FB81-294F-8A8F-8B15DCA906C6}"/>
              </a:ext>
            </a:extLst>
          </p:cNvPr>
          <p:cNvSpPr/>
          <p:nvPr/>
        </p:nvSpPr>
        <p:spPr>
          <a:xfrm>
            <a:off x="109106" y="6147478"/>
            <a:ext cx="1048182" cy="602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C0D8A14-5519-E542-8BB1-1582F11D81D4}"/>
              </a:ext>
            </a:extLst>
          </p:cNvPr>
          <p:cNvGrpSpPr/>
          <p:nvPr/>
        </p:nvGrpSpPr>
        <p:grpSpPr>
          <a:xfrm>
            <a:off x="6168419" y="1501759"/>
            <a:ext cx="6023581" cy="4571522"/>
            <a:chOff x="-1" y="1449969"/>
            <a:chExt cx="6023581" cy="4571522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76A1BE-B19A-264B-BF78-5B06DE35C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76"/>
            <a:stretch/>
          </p:blipFill>
          <p:spPr>
            <a:xfrm>
              <a:off x="-1" y="1982248"/>
              <a:ext cx="6023581" cy="403924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CC30AC-13C3-F34F-8468-D27D9CA16E03}"/>
                </a:ext>
              </a:extLst>
            </p:cNvPr>
            <p:cNvSpPr txBox="1"/>
            <p:nvPr/>
          </p:nvSpPr>
          <p:spPr>
            <a:xfrm>
              <a:off x="1232047" y="1449969"/>
              <a:ext cx="3310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Clicks per booking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6629A-8D9F-1840-854A-ACFEAAEE75F0}"/>
              </a:ext>
            </a:extLst>
          </p:cNvPr>
          <p:cNvGrpSpPr/>
          <p:nvPr/>
        </p:nvGrpSpPr>
        <p:grpSpPr>
          <a:xfrm>
            <a:off x="6038850" y="1145739"/>
            <a:ext cx="114300" cy="5712261"/>
            <a:chOff x="5981700" y="1145739"/>
            <a:chExt cx="114300" cy="57122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A38FFD-F2AF-824F-B492-CD9628B22AD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45739"/>
              <a:ext cx="0" cy="5712261"/>
            </a:xfrm>
            <a:prstGeom prst="line">
              <a:avLst/>
            </a:prstGeom>
            <a:ln w="38100">
              <a:solidFill>
                <a:srgbClr val="00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538151-E31D-474D-B54D-AFDD918F17C2}"/>
                </a:ext>
              </a:extLst>
            </p:cNvPr>
            <p:cNvCxnSpPr>
              <a:cxnSpLocks/>
            </p:cNvCxnSpPr>
            <p:nvPr/>
          </p:nvCxnSpPr>
          <p:spPr>
            <a:xfrm>
              <a:off x="5981700" y="1145739"/>
              <a:ext cx="0" cy="5712261"/>
            </a:xfrm>
            <a:prstGeom prst="line">
              <a:avLst/>
            </a:prstGeom>
            <a:ln w="38100">
              <a:solidFill>
                <a:srgbClr val="C917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21">
            <a:extLst>
              <a:ext uri="{FF2B5EF4-FFF2-40B4-BE49-F238E27FC236}">
                <a16:creationId xmlns:a16="http://schemas.microsoft.com/office/drawing/2014/main" id="{EF5CD293-384E-0843-A4B4-EC6CD911952C}"/>
              </a:ext>
            </a:extLst>
          </p:cNvPr>
          <p:cNvSpPr txBox="1">
            <a:spLocks/>
          </p:cNvSpPr>
          <p:nvPr/>
        </p:nvSpPr>
        <p:spPr>
          <a:xfrm>
            <a:off x="3825279" y="295572"/>
            <a:ext cx="4598592" cy="47136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Descriptive analysis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4290F-C625-284D-AAEA-18C922FB76C4}"/>
              </a:ext>
            </a:extLst>
          </p:cNvPr>
          <p:cNvGrpSpPr/>
          <p:nvPr/>
        </p:nvGrpSpPr>
        <p:grpSpPr>
          <a:xfrm rot="5400000">
            <a:off x="6038852" y="-5007411"/>
            <a:ext cx="114301" cy="12192000"/>
            <a:chOff x="5981700" y="-5334000"/>
            <a:chExt cx="114301" cy="12192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9928FF-E71A-E948-A029-97A4B84C1A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" y="762000"/>
              <a:ext cx="12191999" cy="0"/>
            </a:xfrm>
            <a:prstGeom prst="line">
              <a:avLst/>
            </a:prstGeom>
            <a:ln w="38100">
              <a:solidFill>
                <a:srgbClr val="00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7E3AF2-F8AB-CE40-A7F2-4F77FFE5BC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14300" y="762000"/>
              <a:ext cx="12192000" cy="0"/>
            </a:xfrm>
            <a:prstGeom prst="line">
              <a:avLst/>
            </a:prstGeom>
            <a:ln w="38100">
              <a:solidFill>
                <a:srgbClr val="C917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F6ED136-A649-3B47-B26B-302022D09842}"/>
              </a:ext>
            </a:extLst>
          </p:cNvPr>
          <p:cNvGrpSpPr/>
          <p:nvPr/>
        </p:nvGrpSpPr>
        <p:grpSpPr>
          <a:xfrm>
            <a:off x="0" y="1245787"/>
            <a:ext cx="6038850" cy="5283565"/>
            <a:chOff x="0" y="1245787"/>
            <a:chExt cx="6038850" cy="528356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F9D4BCA-1D38-8A45-99D9-1226542827EE}"/>
                </a:ext>
              </a:extLst>
            </p:cNvPr>
            <p:cNvGrpSpPr/>
            <p:nvPr/>
          </p:nvGrpSpPr>
          <p:grpSpPr>
            <a:xfrm>
              <a:off x="0" y="1245787"/>
              <a:ext cx="6038850" cy="5283565"/>
              <a:chOff x="332479" y="1838897"/>
              <a:chExt cx="5373893" cy="4626270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4738A2F-F8F7-1E4E-96A8-5F17DD439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090" r="11261" b="10719"/>
              <a:stretch/>
            </p:blipFill>
            <p:spPr>
              <a:xfrm>
                <a:off x="332479" y="1838897"/>
                <a:ext cx="5373893" cy="462627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4BD6E6B-7A64-C04B-A2B5-B32B2E86A67D}"/>
                  </a:ext>
                </a:extLst>
              </p:cNvPr>
              <p:cNvSpPr/>
              <p:nvPr/>
            </p:nvSpPr>
            <p:spPr>
              <a:xfrm>
                <a:off x="1828800" y="2000250"/>
                <a:ext cx="2743200" cy="657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11F78B-F1DF-C346-9ED1-F0B716396F97}"/>
                </a:ext>
              </a:extLst>
            </p:cNvPr>
            <p:cNvSpPr txBox="1"/>
            <p:nvPr/>
          </p:nvSpPr>
          <p:spPr>
            <a:xfrm>
              <a:off x="1363964" y="1501759"/>
              <a:ext cx="3310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Bookings per publisher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67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6629A-8D9F-1840-854A-ACFEAAEE75F0}"/>
              </a:ext>
            </a:extLst>
          </p:cNvPr>
          <p:cNvGrpSpPr/>
          <p:nvPr/>
        </p:nvGrpSpPr>
        <p:grpSpPr>
          <a:xfrm>
            <a:off x="6038850" y="1145739"/>
            <a:ext cx="114300" cy="5712261"/>
            <a:chOff x="5981700" y="1145739"/>
            <a:chExt cx="114300" cy="57122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A38FFD-F2AF-824F-B492-CD9628B22AD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45739"/>
              <a:ext cx="0" cy="5712261"/>
            </a:xfrm>
            <a:prstGeom prst="line">
              <a:avLst/>
            </a:prstGeom>
            <a:ln w="38100">
              <a:solidFill>
                <a:srgbClr val="00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538151-E31D-474D-B54D-AFDD918F17C2}"/>
                </a:ext>
              </a:extLst>
            </p:cNvPr>
            <p:cNvCxnSpPr>
              <a:cxnSpLocks/>
            </p:cNvCxnSpPr>
            <p:nvPr/>
          </p:nvCxnSpPr>
          <p:spPr>
            <a:xfrm>
              <a:off x="5981700" y="1145739"/>
              <a:ext cx="0" cy="5712261"/>
            </a:xfrm>
            <a:prstGeom prst="line">
              <a:avLst/>
            </a:prstGeom>
            <a:ln w="38100">
              <a:solidFill>
                <a:srgbClr val="C917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21">
            <a:extLst>
              <a:ext uri="{FF2B5EF4-FFF2-40B4-BE49-F238E27FC236}">
                <a16:creationId xmlns:a16="http://schemas.microsoft.com/office/drawing/2014/main" id="{EF5CD293-384E-0843-A4B4-EC6CD911952C}"/>
              </a:ext>
            </a:extLst>
          </p:cNvPr>
          <p:cNvSpPr txBox="1">
            <a:spLocks/>
          </p:cNvSpPr>
          <p:nvPr/>
        </p:nvSpPr>
        <p:spPr>
          <a:xfrm>
            <a:off x="3796704" y="295572"/>
            <a:ext cx="4598592" cy="47136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Descriptive analysis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C4290F-C625-284D-AAEA-18C922FB76C4}"/>
              </a:ext>
            </a:extLst>
          </p:cNvPr>
          <p:cNvGrpSpPr/>
          <p:nvPr/>
        </p:nvGrpSpPr>
        <p:grpSpPr>
          <a:xfrm rot="5400000">
            <a:off x="6038852" y="-5007411"/>
            <a:ext cx="114301" cy="12192000"/>
            <a:chOff x="5981700" y="-5334000"/>
            <a:chExt cx="114301" cy="12192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9928FF-E71A-E948-A029-97A4B84C1A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" y="762000"/>
              <a:ext cx="12191999" cy="0"/>
            </a:xfrm>
            <a:prstGeom prst="line">
              <a:avLst/>
            </a:prstGeom>
            <a:ln w="38100">
              <a:solidFill>
                <a:srgbClr val="00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7E3AF2-F8AB-CE40-A7F2-4F77FFE5BC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14300" y="762000"/>
              <a:ext cx="12192000" cy="0"/>
            </a:xfrm>
            <a:prstGeom prst="line">
              <a:avLst/>
            </a:prstGeom>
            <a:ln w="38100">
              <a:solidFill>
                <a:srgbClr val="C917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A3F2B1-1F69-9B48-A952-44B70E9117AA}"/>
              </a:ext>
            </a:extLst>
          </p:cNvPr>
          <p:cNvGrpSpPr/>
          <p:nvPr/>
        </p:nvGrpSpPr>
        <p:grpSpPr>
          <a:xfrm>
            <a:off x="114299" y="1711163"/>
            <a:ext cx="5810252" cy="4589742"/>
            <a:chOff x="114299" y="1711163"/>
            <a:chExt cx="5810252" cy="45897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5B454F-72D3-864B-9CCA-C2E221CB102E}"/>
                </a:ext>
              </a:extLst>
            </p:cNvPr>
            <p:cNvSpPr txBox="1"/>
            <p:nvPr/>
          </p:nvSpPr>
          <p:spPr>
            <a:xfrm>
              <a:off x="1478253" y="1711163"/>
              <a:ext cx="3310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Cost per booking</a:t>
              </a:r>
            </a:p>
          </p:txBody>
        </p:sp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3E74053-16DB-564C-B70D-A46205851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376"/>
            <a:stretch/>
          </p:blipFill>
          <p:spPr>
            <a:xfrm>
              <a:off x="114299" y="2255911"/>
              <a:ext cx="5810252" cy="404499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8F5F8E-F76E-DF4B-9499-26EFAD47F606}"/>
              </a:ext>
            </a:extLst>
          </p:cNvPr>
          <p:cNvGrpSpPr/>
          <p:nvPr/>
        </p:nvGrpSpPr>
        <p:grpSpPr>
          <a:xfrm>
            <a:off x="6200240" y="1711163"/>
            <a:ext cx="5877458" cy="4581413"/>
            <a:chOff x="6200230" y="1438787"/>
            <a:chExt cx="5877458" cy="45814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F0A25B-AED9-2E4B-A26E-C40D75BB4B3D}"/>
                </a:ext>
              </a:extLst>
            </p:cNvPr>
            <p:cNvSpPr txBox="1"/>
            <p:nvPr/>
          </p:nvSpPr>
          <p:spPr>
            <a:xfrm>
              <a:off x="7517115" y="1438787"/>
              <a:ext cx="3310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Return rate</a:t>
              </a:r>
            </a:p>
          </p:txBody>
        </p:sp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96C3F08-BBEB-EC42-B2B8-A233AED53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084"/>
            <a:stretch/>
          </p:blipFill>
          <p:spPr>
            <a:xfrm>
              <a:off x="6200230" y="1983535"/>
              <a:ext cx="5877458" cy="4036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9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2853B633-7FC2-C043-8500-E1EED6F51BC4}"/>
              </a:ext>
            </a:extLst>
          </p:cNvPr>
          <p:cNvSpPr txBox="1">
            <a:spLocks/>
          </p:cNvSpPr>
          <p:nvPr/>
        </p:nvSpPr>
        <p:spPr>
          <a:xfrm>
            <a:off x="3796704" y="295572"/>
            <a:ext cx="4598592" cy="47136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Predictive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43C3B3-9723-344A-A3D7-4D608D645249}"/>
              </a:ext>
            </a:extLst>
          </p:cNvPr>
          <p:cNvGrpSpPr/>
          <p:nvPr/>
        </p:nvGrpSpPr>
        <p:grpSpPr>
          <a:xfrm rot="5400000">
            <a:off x="6038852" y="-5007411"/>
            <a:ext cx="114301" cy="12192000"/>
            <a:chOff x="5981700" y="-5334000"/>
            <a:chExt cx="114301" cy="12192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72740C8-B646-3048-9020-059A6C7BB8F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" y="762000"/>
              <a:ext cx="12191999" cy="0"/>
            </a:xfrm>
            <a:prstGeom prst="line">
              <a:avLst/>
            </a:prstGeom>
            <a:ln w="38100">
              <a:solidFill>
                <a:srgbClr val="00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799E26F-F623-0A48-942D-618E66DFC55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14300" y="762000"/>
              <a:ext cx="12192000" cy="0"/>
            </a:xfrm>
            <a:prstGeom prst="line">
              <a:avLst/>
            </a:prstGeom>
            <a:ln w="38100">
              <a:solidFill>
                <a:srgbClr val="C917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E7554B2-1358-454B-956D-3564F059D2FC}"/>
              </a:ext>
            </a:extLst>
          </p:cNvPr>
          <p:cNvSpPr/>
          <p:nvPr/>
        </p:nvSpPr>
        <p:spPr>
          <a:xfrm>
            <a:off x="3571911" y="1260039"/>
            <a:ext cx="5048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+mj-lt"/>
              </a:rPr>
              <a:t>1</a:t>
            </a:r>
            <a:r>
              <a:rPr lang="en-US" sz="3200" baseline="30000" dirty="0">
                <a:solidFill>
                  <a:srgbClr val="C00000"/>
                </a:solidFill>
                <a:latin typeface="+mj-lt"/>
              </a:rPr>
              <a:t>st</a:t>
            </a:r>
            <a:r>
              <a:rPr lang="en-US" sz="3200" dirty="0">
                <a:solidFill>
                  <a:srgbClr val="C00000"/>
                </a:solidFill>
                <a:latin typeface="+mj-lt"/>
              </a:rPr>
              <a:t> Approach: Conversion 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1BE974-DEFF-1941-9D58-FF9FEA9238EF}"/>
              </a:ext>
            </a:extLst>
          </p:cNvPr>
          <p:cNvGrpSpPr/>
          <p:nvPr/>
        </p:nvGrpSpPr>
        <p:grpSpPr>
          <a:xfrm>
            <a:off x="0" y="2382516"/>
            <a:ext cx="6090879" cy="3881861"/>
            <a:chOff x="0" y="2243971"/>
            <a:chExt cx="6090879" cy="3881861"/>
          </a:xfrm>
        </p:grpSpPr>
        <p:pic>
          <p:nvPicPr>
            <p:cNvPr id="21" name="Picture 2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A0E0FC0-CDBB-B546-AAEB-73C82D790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83248"/>
              <a:ext cx="6090879" cy="364258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A78CC5-5A91-054E-B4E4-A9F2895A528E}"/>
                </a:ext>
              </a:extLst>
            </p:cNvPr>
            <p:cNvSpPr txBox="1"/>
            <p:nvPr/>
          </p:nvSpPr>
          <p:spPr>
            <a:xfrm>
              <a:off x="1249826" y="2243971"/>
              <a:ext cx="3431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Conversion rate to total clicks</a:t>
              </a:r>
            </a:p>
          </p:txBody>
        </p:sp>
      </p:grp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B3561-AFAD-1B41-9FC4-9A0105BC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21" y="2382516"/>
            <a:ext cx="6260380" cy="37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2853B633-7FC2-C043-8500-E1EED6F51BC4}"/>
              </a:ext>
            </a:extLst>
          </p:cNvPr>
          <p:cNvSpPr txBox="1">
            <a:spLocks/>
          </p:cNvSpPr>
          <p:nvPr/>
        </p:nvSpPr>
        <p:spPr>
          <a:xfrm>
            <a:off x="3796704" y="295572"/>
            <a:ext cx="4598592" cy="47136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Predictive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43C3B3-9723-344A-A3D7-4D608D645249}"/>
              </a:ext>
            </a:extLst>
          </p:cNvPr>
          <p:cNvGrpSpPr/>
          <p:nvPr/>
        </p:nvGrpSpPr>
        <p:grpSpPr>
          <a:xfrm rot="5400000">
            <a:off x="6038852" y="-5007411"/>
            <a:ext cx="114301" cy="12192000"/>
            <a:chOff x="5981700" y="-5334000"/>
            <a:chExt cx="114301" cy="12192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72740C8-B646-3048-9020-059A6C7BB8F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" y="762000"/>
              <a:ext cx="12191999" cy="0"/>
            </a:xfrm>
            <a:prstGeom prst="line">
              <a:avLst/>
            </a:prstGeom>
            <a:ln w="38100">
              <a:solidFill>
                <a:srgbClr val="00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799E26F-F623-0A48-942D-618E66DFC55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14300" y="762000"/>
              <a:ext cx="12192000" cy="0"/>
            </a:xfrm>
            <a:prstGeom prst="line">
              <a:avLst/>
            </a:prstGeom>
            <a:ln w="38100">
              <a:solidFill>
                <a:srgbClr val="C917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E7554B2-1358-454B-956D-3564F059D2FC}"/>
              </a:ext>
            </a:extLst>
          </p:cNvPr>
          <p:cNvSpPr/>
          <p:nvPr/>
        </p:nvSpPr>
        <p:spPr>
          <a:xfrm>
            <a:off x="3571911" y="1260039"/>
            <a:ext cx="5048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+mj-lt"/>
              </a:rPr>
              <a:t>1</a:t>
            </a:r>
            <a:r>
              <a:rPr lang="en-US" sz="3200" baseline="30000" dirty="0">
                <a:solidFill>
                  <a:srgbClr val="C00000"/>
                </a:solidFill>
                <a:latin typeface="+mj-lt"/>
              </a:rPr>
              <a:t>st</a:t>
            </a:r>
            <a:r>
              <a:rPr lang="en-US" sz="3200" dirty="0">
                <a:solidFill>
                  <a:srgbClr val="C00000"/>
                </a:solidFill>
                <a:latin typeface="+mj-lt"/>
              </a:rPr>
              <a:t> Approach: Conversion 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B353D8-4016-4602-B5B8-40790005F3C6}"/>
              </a:ext>
            </a:extLst>
          </p:cNvPr>
          <p:cNvGrpSpPr/>
          <p:nvPr/>
        </p:nvGrpSpPr>
        <p:grpSpPr>
          <a:xfrm>
            <a:off x="1735931" y="1844814"/>
            <a:ext cx="8593932" cy="4459326"/>
            <a:chOff x="1735931" y="1844814"/>
            <a:chExt cx="8593932" cy="445932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E2CF6C-E725-544F-BA30-D3C96CAEABC1}"/>
                </a:ext>
              </a:extLst>
            </p:cNvPr>
            <p:cNvGrpSpPr/>
            <p:nvPr/>
          </p:nvGrpSpPr>
          <p:grpSpPr>
            <a:xfrm>
              <a:off x="3263507" y="2540853"/>
              <a:ext cx="4537470" cy="3285708"/>
              <a:chOff x="3249219" y="2886075"/>
              <a:chExt cx="4537470" cy="328570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74827CD-8BEB-9141-9EB3-49CA0D0D3AF8}"/>
                  </a:ext>
                </a:extLst>
              </p:cNvPr>
              <p:cNvGrpSpPr/>
              <p:nvPr/>
            </p:nvGrpSpPr>
            <p:grpSpPr>
              <a:xfrm>
                <a:off x="4500563" y="2886075"/>
                <a:ext cx="3286126" cy="2728913"/>
                <a:chOff x="4500563" y="2886075"/>
                <a:chExt cx="3286126" cy="2728913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C2C34C5-D133-1041-ACF7-CE558F1F4F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999" y="2886075"/>
                  <a:ext cx="0" cy="2728913"/>
                </a:xfrm>
                <a:prstGeom prst="line">
                  <a:avLst/>
                </a:prstGeom>
                <a:ln w="38100">
                  <a:solidFill>
                    <a:srgbClr val="021B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CC4BC13-0FEB-DD4E-B530-FFCDBC9A6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00563" y="4181477"/>
                  <a:ext cx="3286126" cy="0"/>
                </a:xfrm>
                <a:prstGeom prst="line">
                  <a:avLst/>
                </a:prstGeom>
                <a:ln w="28575">
                  <a:solidFill>
                    <a:srgbClr val="021B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AEC765D-C516-1B40-9710-50F309F2DD51}"/>
                    </a:ext>
                  </a:extLst>
                </p:cNvPr>
                <p:cNvSpPr txBox="1"/>
                <p:nvPr/>
              </p:nvSpPr>
              <p:spPr>
                <a:xfrm>
                  <a:off x="4987531" y="3361147"/>
                  <a:ext cx="6988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504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4F3B83-D1BB-3C4B-A28E-E59C398BDEE2}"/>
                    </a:ext>
                  </a:extLst>
                </p:cNvPr>
                <p:cNvSpPr txBox="1"/>
                <p:nvPr/>
              </p:nvSpPr>
              <p:spPr>
                <a:xfrm>
                  <a:off x="6505574" y="3361146"/>
                  <a:ext cx="6631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280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679A29E-9947-2F4F-8944-462E50BCFB68}"/>
                    </a:ext>
                  </a:extLst>
                </p:cNvPr>
                <p:cNvSpPr txBox="1"/>
                <p:nvPr/>
              </p:nvSpPr>
              <p:spPr>
                <a:xfrm>
                  <a:off x="4887519" y="4655161"/>
                  <a:ext cx="89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3593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62F01A0-08ED-9744-8674-7E1BF301FC3C}"/>
                    </a:ext>
                  </a:extLst>
                </p:cNvPr>
                <p:cNvSpPr txBox="1"/>
                <p:nvPr/>
              </p:nvSpPr>
              <p:spPr>
                <a:xfrm>
                  <a:off x="6634161" y="4655161"/>
                  <a:ext cx="5345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85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6C5B1DD-83E1-A048-A74C-5F0B0B94B59D}"/>
                  </a:ext>
                </a:extLst>
              </p:cNvPr>
              <p:cNvGrpSpPr/>
              <p:nvPr/>
            </p:nvGrpSpPr>
            <p:grpSpPr>
              <a:xfrm>
                <a:off x="3249219" y="3171814"/>
                <a:ext cx="1243014" cy="2157434"/>
                <a:chOff x="3031328" y="3256846"/>
                <a:chExt cx="1243014" cy="2157434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CDD83F-D988-FB4E-8371-7D6D13C5D0C4}"/>
                    </a:ext>
                  </a:extLst>
                </p:cNvPr>
                <p:cNvSpPr txBox="1"/>
                <p:nvPr/>
              </p:nvSpPr>
              <p:spPr>
                <a:xfrm>
                  <a:off x="3031329" y="3256846"/>
                  <a:ext cx="124301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High </a:t>
                  </a:r>
                </a:p>
                <a:p>
                  <a:pPr algn="ctr"/>
                  <a:r>
                    <a:rPr lang="en-US" dirty="0"/>
                    <a:t>Traffic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4F7D063-1EAA-F147-98A2-6D7A508FB2D5}"/>
                    </a:ext>
                  </a:extLst>
                </p:cNvPr>
                <p:cNvSpPr txBox="1"/>
                <p:nvPr/>
              </p:nvSpPr>
              <p:spPr>
                <a:xfrm>
                  <a:off x="3031328" y="4767949"/>
                  <a:ext cx="124301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Low </a:t>
                  </a:r>
                </a:p>
                <a:p>
                  <a:pPr algn="ctr"/>
                  <a:r>
                    <a:rPr lang="en-US" dirty="0"/>
                    <a:t>Traffic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6F6774B-4A1D-A249-A70F-CC9836E96FC8}"/>
                  </a:ext>
                </a:extLst>
              </p:cNvPr>
              <p:cNvGrpSpPr/>
              <p:nvPr/>
            </p:nvGrpSpPr>
            <p:grpSpPr>
              <a:xfrm>
                <a:off x="4648199" y="5802451"/>
                <a:ext cx="2895600" cy="369332"/>
                <a:chOff x="4648199" y="6005216"/>
                <a:chExt cx="2895600" cy="36933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CBBC52-ACD7-9C40-8158-5002F949FE37}"/>
                    </a:ext>
                  </a:extLst>
                </p:cNvPr>
                <p:cNvSpPr txBox="1"/>
                <p:nvPr/>
              </p:nvSpPr>
              <p:spPr>
                <a:xfrm>
                  <a:off x="4648199" y="6005216"/>
                  <a:ext cx="12430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Unsuccess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096421-ACD2-314F-89F8-D7F8E3955214}"/>
                    </a:ext>
                  </a:extLst>
                </p:cNvPr>
                <p:cNvSpPr txBox="1"/>
                <p:nvPr/>
              </p:nvSpPr>
              <p:spPr>
                <a:xfrm>
                  <a:off x="6300786" y="6005216"/>
                  <a:ext cx="12430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Success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18C9BD0-A381-1445-954B-D35A03DBC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1911" y="5013187"/>
              <a:ext cx="1153683" cy="628708"/>
            </a:xfrm>
            <a:prstGeom prst="straightConnector1">
              <a:avLst/>
            </a:prstGeom>
            <a:ln w="38100">
              <a:solidFill>
                <a:srgbClr val="C9171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785973-3C57-624C-9FDB-0D98E20AD352}"/>
                </a:ext>
              </a:extLst>
            </p:cNvPr>
            <p:cNvGrpSpPr/>
            <p:nvPr/>
          </p:nvGrpSpPr>
          <p:grpSpPr>
            <a:xfrm>
              <a:off x="4942881" y="4122992"/>
              <a:ext cx="731044" cy="797778"/>
              <a:chOff x="777477" y="1778978"/>
              <a:chExt cx="731044" cy="79777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74224F9-DE7B-DA42-B1AD-50014022EB41}"/>
                  </a:ext>
                </a:extLst>
              </p:cNvPr>
              <p:cNvCxnSpPr/>
              <p:nvPr/>
            </p:nvCxnSpPr>
            <p:spPr>
              <a:xfrm>
                <a:off x="807243" y="1778978"/>
                <a:ext cx="671513" cy="797778"/>
              </a:xfrm>
              <a:prstGeom prst="line">
                <a:avLst/>
              </a:prstGeom>
              <a:ln w="12700">
                <a:solidFill>
                  <a:srgbClr val="C9171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F3DC5DC-164B-7044-8F2B-68F968DF8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477" y="1778978"/>
                <a:ext cx="731044" cy="797778"/>
              </a:xfrm>
              <a:prstGeom prst="line">
                <a:avLst/>
              </a:prstGeom>
              <a:ln w="12700">
                <a:solidFill>
                  <a:srgbClr val="C9171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FF60DD-3D73-ED40-8728-08F475307032}"/>
                </a:ext>
              </a:extLst>
            </p:cNvPr>
            <p:cNvSpPr txBox="1"/>
            <p:nvPr/>
          </p:nvSpPr>
          <p:spPr>
            <a:xfrm>
              <a:off x="2025293" y="5628585"/>
              <a:ext cx="1243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Save 187K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04D395-8237-1E44-B0E7-64CA418AC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6149" y="2516260"/>
              <a:ext cx="1212256" cy="57499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EEB3AD1-6B2F-F446-92C9-5A6E850E6260}"/>
                </a:ext>
              </a:extLst>
            </p:cNvPr>
            <p:cNvSpPr/>
            <p:nvPr/>
          </p:nvSpPr>
          <p:spPr>
            <a:xfrm>
              <a:off x="8515350" y="1844814"/>
              <a:ext cx="1814513" cy="981778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7DD719-A749-9547-B968-EBF30D02BD95}"/>
                </a:ext>
              </a:extLst>
            </p:cNvPr>
            <p:cNvSpPr txBox="1"/>
            <p:nvPr/>
          </p:nvSpPr>
          <p:spPr>
            <a:xfrm>
              <a:off x="8973705" y="1994314"/>
              <a:ext cx="1214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Return:</a:t>
              </a:r>
            </a:p>
            <a:p>
              <a:r>
                <a:rPr lang="en-US" dirty="0"/>
                <a:t>10$/1$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5C56F7D-B8FC-214B-8315-D7702FE42414}"/>
                </a:ext>
              </a:extLst>
            </p:cNvPr>
            <p:cNvSpPr/>
            <p:nvPr/>
          </p:nvSpPr>
          <p:spPr>
            <a:xfrm>
              <a:off x="1735931" y="5322362"/>
              <a:ext cx="1814513" cy="981778"/>
            </a:xfrm>
            <a:prstGeom prst="ellipse">
              <a:avLst/>
            </a:prstGeom>
            <a:noFill/>
            <a:ln w="38100">
              <a:solidFill>
                <a:srgbClr val="C917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B295CB-AF02-4D4D-8825-74A59D2B8C47}"/>
                </a:ext>
              </a:extLst>
            </p:cNvPr>
            <p:cNvGrpSpPr/>
            <p:nvPr/>
          </p:nvGrpSpPr>
          <p:grpSpPr>
            <a:xfrm>
              <a:off x="7183040" y="4236077"/>
              <a:ext cx="2632469" cy="646331"/>
              <a:chOff x="7183040" y="4236077"/>
              <a:chExt cx="2632469" cy="646331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2D6A5C-5505-0C4F-8EE4-D38C47EB6FBC}"/>
                  </a:ext>
                </a:extLst>
              </p:cNvPr>
              <p:cNvSpPr txBox="1"/>
              <p:nvPr/>
            </p:nvSpPr>
            <p:spPr>
              <a:xfrm>
                <a:off x="8395296" y="4236077"/>
                <a:ext cx="14202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Return:</a:t>
                </a:r>
              </a:p>
              <a:p>
                <a:r>
                  <a:rPr lang="en-US" dirty="0"/>
                  <a:t>1.5$/1$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30E77B5-E0BD-5643-8A3A-95E9D6D6322B}"/>
                  </a:ext>
                </a:extLst>
              </p:cNvPr>
              <p:cNvCxnSpPr>
                <a:cxnSpLocks/>
                <a:stCxn id="18" idx="3"/>
                <a:endCxn id="47" idx="1"/>
              </p:cNvCxnSpPr>
              <p:nvPr/>
            </p:nvCxnSpPr>
            <p:spPr>
              <a:xfrm>
                <a:off x="7183040" y="4540772"/>
                <a:ext cx="1212256" cy="184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C1EED5-07F9-8642-922E-2E28F64ABC52}"/>
                </a:ext>
              </a:extLst>
            </p:cNvPr>
            <p:cNvGrpSpPr/>
            <p:nvPr/>
          </p:nvGrpSpPr>
          <p:grpSpPr>
            <a:xfrm>
              <a:off x="4737701" y="2271313"/>
              <a:ext cx="1420213" cy="610332"/>
              <a:chOff x="4737701" y="2271313"/>
              <a:chExt cx="1420213" cy="61033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EE1CAD-119D-CF49-8CFA-14BB114D9A12}"/>
                  </a:ext>
                </a:extLst>
              </p:cNvPr>
              <p:cNvSpPr txBox="1"/>
              <p:nvPr/>
            </p:nvSpPr>
            <p:spPr>
              <a:xfrm>
                <a:off x="4737701" y="2271313"/>
                <a:ext cx="1420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= 2K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C3D2B89-31BA-6047-AAD2-C46FAFDA6F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5190" y="2540853"/>
                <a:ext cx="0" cy="3407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4717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270</Words>
  <Application>Microsoft Office PowerPoint</Application>
  <PresentationFormat>Widescreen</PresentationFormat>
  <Paragraphs>121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Avenir Book</vt:lpstr>
      <vt:lpstr>Bangla MN</vt:lpstr>
      <vt:lpstr>FontAwesome</vt:lpstr>
      <vt:lpstr>Arial</vt:lpstr>
      <vt:lpstr>Baskerville Old Face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Moreno</dc:creator>
  <cp:lastModifiedBy>Kang Bob</cp:lastModifiedBy>
  <cp:revision>42</cp:revision>
  <dcterms:created xsi:type="dcterms:W3CDTF">2019-11-22T23:07:45Z</dcterms:created>
  <dcterms:modified xsi:type="dcterms:W3CDTF">2020-05-12T08:46:10Z</dcterms:modified>
</cp:coreProperties>
</file>